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69" r:id="rId3"/>
  </p:sldMasterIdLst>
  <p:notesMasterIdLst>
    <p:notesMasterId r:id="rId23"/>
  </p:notesMasterIdLst>
  <p:sldIdLst>
    <p:sldId id="263" r:id="rId4"/>
    <p:sldId id="600" r:id="rId5"/>
    <p:sldId id="352" r:id="rId6"/>
    <p:sldId id="607" r:id="rId7"/>
    <p:sldId id="2145706573" r:id="rId8"/>
    <p:sldId id="601" r:id="rId9"/>
    <p:sldId id="353" r:id="rId10"/>
    <p:sldId id="354" r:id="rId11"/>
    <p:sldId id="604" r:id="rId12"/>
    <p:sldId id="605" r:id="rId13"/>
    <p:sldId id="602" r:id="rId14"/>
    <p:sldId id="349" r:id="rId15"/>
    <p:sldId id="350" r:id="rId16"/>
    <p:sldId id="351" r:id="rId17"/>
    <p:sldId id="257" r:id="rId18"/>
    <p:sldId id="258" r:id="rId19"/>
    <p:sldId id="261" r:id="rId20"/>
    <p:sldId id="606" r:id="rId21"/>
    <p:sldId id="60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361"/>
    <p:restoredTop sz="69882"/>
  </p:normalViewPr>
  <p:slideViewPr>
    <p:cSldViewPr snapToGrid="0" snapToObjects="1">
      <p:cViewPr varScale="1">
        <p:scale>
          <a:sx n="97" d="100"/>
          <a:sy n="97" d="100"/>
        </p:scale>
        <p:origin x="13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25C22-38C6-BD47-A287-56DFF32A4A54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9A021-7FA0-D943-866A-8FCA16BD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8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EC958-D592-8648-B6E8-61B0162907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07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71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e0e517c6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6e0e517c6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 Hub is a tool for Data Science explorative data analysis, collaboration and dissemination combining JupyterLab, environment modules and dashboarding tools such as Streamlit, Voila and Shiny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Prototype - code using powerful and familiar IDEs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JupyterLab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RStudio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VSCode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Share - create interactive dashboards from your code and share them: no setup is required by the recepient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 Shiny – interactive dashboards from R code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Voila – interactive dashboards from Jupyter Notebooks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Strasmlit – Python dashboards for Machine Learning usecases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Publish - write papers in LaTeX editor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Easy access to your data to generate figures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Collaborative editing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Secure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NCATS Notebooks Hub is deployed behind NIH VPN as a part of STRIDES account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NIH login with PIV card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Data is stored securely for each user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Powerful hardware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Multiple hardware options to select from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Practically unlimited storage for datasets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NVIDIA GPUs are available and configured with the latest drivers, CUDA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Automatically scales up and down to adjust available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Zero install – runs in browser with zero installation and minimal hardware requirements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Ready to go – batteries are included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Easy to get started with multiple languages preinstalled which are being used in NCATS: Python, R, Java, Julia, Octave, C++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Most popular machine learning libraries are pre-installed, zero config required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Environments are fixed for all users which allows reproducibility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5ed606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5ed606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Providing unified infrastructure in the Cloud with exactly the same environment for all students and instructors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there is an error, instructors/Polus Team would likely observe the same error and will be able to fix it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 need to worry about differences in students' OS, hardware, everything runs in a browser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NVIDIA drivers and CUDA are preinstalled if GPU hardware is used. Server hardware configuration (CPU/GPU/RAM) for advanced projects, i.e. Machine Learning, Deep Learning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providing Technical support for Notebooks Hub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Target different user skill levels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click JupyterLab, VSCode and RStudio servers on the main page for beginners. 0 configuration for users, customizable by admin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Real-Time Collaboration in JupyterLab (student-instructor, student-student, etc)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Examples that users can try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Dashboards - Create interactive webapps in Jupyter, Python and R for showcasing the results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45ed6065c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45ed6065c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 Hub is a tool for Data Science explorative data analysis, collaboration and dissemination combining JupyterLab, environment modules and dashboarding tools such as Streamlit, Voila and Shiny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Prototype - code using powerful and familiar IDEs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JupyterLab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RStudio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VSCode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Share - create interactive dashboards from your code and share them: no setup is required by the recepient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 Shiny – interactive dashboards from R code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Voila – interactive dashboards from Jupyter Notebooks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Strasmlit – Python dashboards for Machine Learning usecases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Publish - write papers in LaTeX editor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Easy access to your data to generate figures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Collaborative editing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Secure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NCATS Notebooks Hub is deployed behind NIH VPN as a part of STRIDES account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NIH login with PIV card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Data is stored securely for each user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Powerful hardware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Multiple hardware options to select from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Practically unlimited storage for datasets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NVIDIA GPUs are available and configured with the latest drivers, CUDA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Automatically scales up and down to adjust available resources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Zero install – runs in browser with zero installation and minimal hardware requirements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Ready to go – batteries are included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Easy to get started with multiple languages preinstalled which are being used in NCATS: Python, R, Java, Julia, Octave, C++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Most popular machine learning libraries are pre-installed, zero config required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Environments are fixed for all users which allows reproducibility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3229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2292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21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“Resources doc” on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685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459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Live polling: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400" dirty="0"/>
              <a:t>Why did you sign up for this class? Do you have specific goal(s)/expectation(s) for the class?</a:t>
            </a:r>
          </a:p>
          <a:p>
            <a:pPr marL="457200" indent="-457200">
              <a:buAutoNum type="arabicParenR"/>
            </a:pPr>
            <a:r>
              <a:rPr lang="en-US" sz="2400" dirty="0"/>
              <a:t>What relevant math (e.g. statistics, linear algebra, formal logic, </a:t>
            </a:r>
            <a:r>
              <a:rPr lang="en-US" sz="2400" dirty="0" err="1"/>
              <a:t>etc</a:t>
            </a:r>
            <a:r>
              <a:rPr lang="en-US" sz="2400" dirty="0"/>
              <a:t>) or programming classes have you taken, if any?</a:t>
            </a:r>
          </a:p>
          <a:p>
            <a:pPr marL="457200" indent="-457200">
              <a:buAutoNum type="arabicParenR"/>
            </a:pPr>
            <a:r>
              <a:rPr lang="en-US" sz="2400" dirty="0"/>
              <a:t>What programming language do you prefer, if any, and how proficient are you?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Keep it up 50 words or less</a:t>
            </a:r>
          </a:p>
          <a:p>
            <a:pPr marL="457200" indent="-457200">
              <a:buAutoNum type="arabicParenR"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85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Potentiallly</a:t>
            </a:r>
            <a:r>
              <a:rPr lang="en-US" dirty="0"/>
              <a:t> be lenient for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03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Week 1: 06/17</a:t>
            </a:r>
          </a:p>
          <a:p>
            <a:r>
              <a:rPr lang="en-US" dirty="0"/>
              <a:t>Week 2: 06/24</a:t>
            </a:r>
          </a:p>
          <a:p>
            <a:r>
              <a:rPr lang="en-US" dirty="0"/>
              <a:t>Week 3: 07/01</a:t>
            </a:r>
          </a:p>
          <a:p>
            <a:r>
              <a:rPr lang="en-US" dirty="0"/>
              <a:t>Week 4: 07/08</a:t>
            </a:r>
          </a:p>
          <a:p>
            <a:r>
              <a:rPr lang="en-US" dirty="0"/>
              <a:t>Week 5: 07/15</a:t>
            </a:r>
          </a:p>
          <a:p>
            <a:r>
              <a:rPr lang="en-US" dirty="0"/>
              <a:t>Week 6: 07/22</a:t>
            </a:r>
          </a:p>
          <a:p>
            <a:r>
              <a:rPr lang="en-US" dirty="0"/>
              <a:t>Week 7: 07/29</a:t>
            </a:r>
          </a:p>
          <a:p>
            <a:r>
              <a:rPr lang="en-US" dirty="0"/>
              <a:t>Week 8: 08/05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030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888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  <a:ea typeface="Times New Roman"/>
                <a:cs typeface="Times New Roman"/>
                <a:sym typeface="Times New Roman"/>
              </a:rPr>
              <a:t>Consortia meta-analyses pool data centrally for analysis, or used 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DEC958-D592-8648-B6E8-61B0162907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399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6816-C203-2D42-9BD3-4E016A5FC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9B637-6648-1C46-AADB-8F1E8F6E1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95C33-C9A6-534D-8B02-FADD9BBEC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89D1F-6181-9D4A-872C-4DD155A67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47E6C-E9C8-1944-AEB5-BCE96A6A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34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6F4E3-8A4F-9742-8FF9-B0193A6A6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F4834-786E-6542-861B-20EDB31852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874F5-FE57-0346-86C7-7CF94303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1BED0-2A47-A341-B9CC-CDA29F0B6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141B2-DB1B-914F-8624-2AF3ED29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49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8ECEE-91C4-284F-9F09-100CF19F9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1E787-4D28-634B-8DE7-797257B9D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64E85-B227-6B4C-A48A-1724772F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0A447-46A1-3847-91A1-A52A2C5D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6B3F3-6951-7346-9437-9EC65E5F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16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Whit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933" y="1409836"/>
            <a:ext cx="11667067" cy="1714231"/>
          </a:xfrm>
        </p:spPr>
        <p:txBody>
          <a:bodyPr anchor="b" anchorCtr="0">
            <a:normAutofit/>
          </a:bodyPr>
          <a:lstStyle>
            <a:lvl1pPr algn="ctr">
              <a:defRPr sz="4000" b="0" baseline="0">
                <a:solidFill>
                  <a:srgbClr val="642F6C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933" y="3428731"/>
            <a:ext cx="11514667" cy="6362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 b="0" i="0" baseline="0">
                <a:solidFill>
                  <a:srgbClr val="6366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4065002"/>
            <a:ext cx="11514667" cy="6720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0" i="1" baseline="0">
                <a:solidFill>
                  <a:srgbClr val="636669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620683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Whit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0933" y="1409836"/>
            <a:ext cx="11667067" cy="1714231"/>
          </a:xfrm>
        </p:spPr>
        <p:txBody>
          <a:bodyPr anchor="b" anchorCtr="0">
            <a:normAutofit/>
          </a:bodyPr>
          <a:lstStyle>
            <a:lvl1pPr algn="ctr">
              <a:defRPr sz="4000" b="0" baseline="0">
                <a:solidFill>
                  <a:srgbClr val="642F6C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0933" y="3428731"/>
            <a:ext cx="11514667" cy="63627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600" b="0" i="0" baseline="0">
                <a:solidFill>
                  <a:srgbClr val="6366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70933" y="4065002"/>
            <a:ext cx="11514667" cy="67209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200" b="0" i="1" baseline="0">
                <a:solidFill>
                  <a:srgbClr val="636669"/>
                </a:solidFill>
                <a:latin typeface="Arial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4189496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riz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83326"/>
            <a:ext cx="10515600" cy="1207362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57164"/>
          </a:xfrm>
        </p:spPr>
        <p:txBody>
          <a:bodyPr/>
          <a:lstStyle>
            <a:lvl1pPr>
              <a:buClr>
                <a:srgbClr val="44546A"/>
              </a:buClr>
              <a:defRPr sz="2600"/>
            </a:lvl1pPr>
            <a:lvl2pPr>
              <a:buClr>
                <a:srgbClr val="44546A"/>
              </a:buClr>
              <a:defRPr sz="2000"/>
            </a:lvl2pPr>
            <a:lvl3pPr>
              <a:buClr>
                <a:srgbClr val="44546A"/>
              </a:buClr>
              <a:defRPr sz="1600"/>
            </a:lvl3pPr>
            <a:lvl4pPr>
              <a:buClr>
                <a:srgbClr val="44546A"/>
              </a:buClr>
              <a:defRPr sz="1400"/>
            </a:lvl4pPr>
            <a:lvl5pPr>
              <a:buClr>
                <a:srgbClr val="44546A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8995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_Slide_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408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_Slide_Static w Social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0769E-E213-45DA-A49B-0D8A320376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88983"/>
            <a:ext cx="7844722" cy="2874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2C6EC-4E15-4EB5-908B-559B3581826F}"/>
              </a:ext>
            </a:extLst>
          </p:cNvPr>
          <p:cNvPicPr/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3" t="-12500"/>
          <a:stretch/>
        </p:blipFill>
        <p:spPr bwMode="auto">
          <a:xfrm>
            <a:off x="4177154" y="4619945"/>
            <a:ext cx="390587" cy="369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9A48F7C-029E-4E37-A1A7-E677F7C16236}"/>
              </a:ext>
            </a:extLst>
          </p:cNvPr>
          <p:cNvSpPr/>
          <p:nvPr userDrawn="1"/>
        </p:nvSpPr>
        <p:spPr>
          <a:xfrm>
            <a:off x="4483726" y="4623989"/>
            <a:ext cx="1744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DA1F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@ncats_nih_gov</a:t>
            </a:r>
            <a:endParaRPr lang="en-US" dirty="0">
              <a:solidFill>
                <a:srgbClr val="1DA1F2"/>
              </a:solidFill>
            </a:endParaRPr>
          </a:p>
        </p:txBody>
      </p:sp>
      <p:pic>
        <p:nvPicPr>
          <p:cNvPr id="10" name="Picture 9" descr="C:\Users\asiddiqi\AppData\Local\Microsoft\Windows\INetCache\Content.MSO\E4EE3177.tmp">
            <a:extLst>
              <a:ext uri="{FF2B5EF4-FFF2-40B4-BE49-F238E27FC236}">
                <a16:creationId xmlns:a16="http://schemas.microsoft.com/office/drawing/2014/main" id="{6C25BDC6-3F78-4872-937C-6DFA9BE3DF4F}"/>
              </a:ext>
            </a:extLst>
          </p:cNvPr>
          <p:cNvPicPr/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2500" r="12054" b="12946"/>
          <a:stretch/>
        </p:blipFill>
        <p:spPr bwMode="auto">
          <a:xfrm>
            <a:off x="6446571" y="4670391"/>
            <a:ext cx="293838" cy="2789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EBF852-A045-454B-B142-092620B1FC73}"/>
              </a:ext>
            </a:extLst>
          </p:cNvPr>
          <p:cNvSpPr/>
          <p:nvPr userDrawn="1"/>
        </p:nvSpPr>
        <p:spPr>
          <a:xfrm>
            <a:off x="6702039" y="4625187"/>
            <a:ext cx="1631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D5A9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@ncats.nih.gov</a:t>
            </a:r>
            <a:endParaRPr lang="en-US" dirty="0">
              <a:solidFill>
                <a:srgbClr val="3D5A98"/>
              </a:solidFill>
            </a:endParaRPr>
          </a:p>
        </p:txBody>
      </p:sp>
      <p:pic>
        <p:nvPicPr>
          <p:cNvPr id="12" name="Graphic 2" descr="World">
            <a:extLst>
              <a:ext uri="{FF2B5EF4-FFF2-40B4-BE49-F238E27FC236}">
                <a16:creationId xmlns:a16="http://schemas.microsoft.com/office/drawing/2014/main" id="{D4A5FFB5-F481-4AB9-BCB9-62BF043CEE47}"/>
              </a:ext>
            </a:extLst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3038" y="4645145"/>
            <a:ext cx="338543" cy="3294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15942C1-FEE3-449D-997B-9240C4C831F9}"/>
              </a:ext>
            </a:extLst>
          </p:cNvPr>
          <p:cNvSpPr/>
          <p:nvPr userDrawn="1"/>
        </p:nvSpPr>
        <p:spPr>
          <a:xfrm>
            <a:off x="2495560" y="4625187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77EC8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ncats.nih.gov</a:t>
            </a:r>
            <a:endParaRPr lang="en-US" dirty="0">
              <a:solidFill>
                <a:srgbClr val="177EC8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0DB24-D025-4225-B336-F61C4A01B8DD}"/>
              </a:ext>
            </a:extLst>
          </p:cNvPr>
          <p:cNvPicPr/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4" t="15002" r="7690" b="4998"/>
          <a:stretch/>
        </p:blipFill>
        <p:spPr bwMode="auto">
          <a:xfrm>
            <a:off x="8551264" y="4670391"/>
            <a:ext cx="293838" cy="2789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43DE2E-D422-4B30-A78D-7F20E0CFDB9D}"/>
              </a:ext>
            </a:extLst>
          </p:cNvPr>
          <p:cNvSpPr/>
          <p:nvPr userDrawn="1"/>
        </p:nvSpPr>
        <p:spPr>
          <a:xfrm>
            <a:off x="8828918" y="4625187"/>
            <a:ext cx="1210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7B5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NIH-NCATS</a:t>
            </a:r>
            <a:endParaRPr lang="en-US" dirty="0">
              <a:solidFill>
                <a:srgbClr val="0077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63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2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40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7" t="89524"/>
          <a:stretch/>
        </p:blipFill>
        <p:spPr>
          <a:xfrm>
            <a:off x="9248502" y="6139542"/>
            <a:ext cx="2943497" cy="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65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—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15545"/>
            <a:ext cx="10887456" cy="423193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200" baseline="0">
                <a:solidFill>
                  <a:srgbClr val="123E57"/>
                </a:solidFill>
                <a:latin typeface="+mj-lt"/>
                <a:cs typeface="SapientSansBold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11529485" y="6486144"/>
            <a:ext cx="41063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333" b="1" dirty="0">
                <a:solidFill>
                  <a:srgbClr val="7F7F7F"/>
                </a:solidFill>
                <a:latin typeface="+mn-lt"/>
                <a:cs typeface="SapientSansRegular"/>
              </a:rPr>
              <a:t> </a:t>
            </a:r>
            <a:fld id="{4225D95B-3580-C74C-AC82-B8FCF626B418}" type="slidenum">
              <a:rPr lang="en-US" sz="1333" b="1" smtClean="0">
                <a:solidFill>
                  <a:srgbClr val="7F7F7F"/>
                </a:solidFill>
                <a:latin typeface="+mn-lt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333" b="1" dirty="0">
              <a:solidFill>
                <a:srgbClr val="7F7F7F"/>
              </a:solidFill>
              <a:latin typeface="+mn-lt"/>
              <a:cs typeface="SapientSansRegular"/>
            </a:endParaRPr>
          </a:p>
        </p:txBody>
      </p:sp>
      <p:pic>
        <p:nvPicPr>
          <p:cNvPr id="15" name="Picture 14" descr="NCI-Logo-Gray-Knock-NEW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486144"/>
            <a:ext cx="2555851" cy="2438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658368" y="1426633"/>
            <a:ext cx="10887456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3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2D6A7-BB37-8D48-96B6-5911CA1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43A8C-F38B-F749-8835-AD082BF1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7E340-CF8E-8E47-B6D4-924CF13C4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A8A79-E5FA-394E-87BC-0D77ED0F3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C092E-6BA9-B94B-9E7C-EE28FDAC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869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45700" tIns="0" rIns="0" bIns="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712917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43523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45700" tIns="0" rIns="0" bIns="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9276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182880" y="304800"/>
            <a:ext cx="11887200" cy="914400"/>
          </a:xfrm>
          <a:prstGeom prst="rect">
            <a:avLst/>
          </a:prstGeom>
        </p:spPr>
        <p:txBody>
          <a:bodyPr spcFirstLastPara="1" wrap="square" lIns="4570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82867" y="1280160"/>
            <a:ext cx="11887200" cy="598590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spAutoFit/>
          </a:bodyPr>
          <a:lstStyle>
            <a:lvl1pPr marL="609585" lvl="0" indent="-52492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94023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182880" y="243840"/>
            <a:ext cx="11887200" cy="914400"/>
          </a:xfrm>
          <a:prstGeom prst="rect">
            <a:avLst/>
          </a:prstGeom>
        </p:spPr>
        <p:txBody>
          <a:bodyPr spcFirstLastPara="1" wrap="square" lIns="4570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4533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182880" y="1280160"/>
            <a:ext cx="5791200" cy="5486400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096000" y="1280160"/>
            <a:ext cx="5791200" cy="5486400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935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82880" y="304800"/>
            <a:ext cx="11887200" cy="914400"/>
          </a:xfrm>
          <a:prstGeom prst="rect">
            <a:avLst/>
          </a:prstGeom>
        </p:spPr>
        <p:txBody>
          <a:bodyPr spcFirstLastPara="1" wrap="square" lIns="4570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581454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82867" y="304800"/>
            <a:ext cx="6200400" cy="1007600"/>
          </a:xfrm>
          <a:prstGeom prst="rect">
            <a:avLst/>
          </a:prstGeom>
        </p:spPr>
        <p:txBody>
          <a:bodyPr spcFirstLastPara="1" wrap="square" lIns="4570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82880" y="1280160"/>
            <a:ext cx="5913200" cy="5486400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noAutofit/>
          </a:bodyPr>
          <a:lstStyle>
            <a:lvl1pPr marL="609585" lvl="0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933"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8333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4570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26074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45700" tIns="0" rIns="0" bIns="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569351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3129705"/>
            <a:ext cx="5116000" cy="598590"/>
          </a:xfrm>
          <a:prstGeom prst="rect">
            <a:avLst/>
          </a:prstGeom>
        </p:spPr>
        <p:txBody>
          <a:bodyPr spcFirstLastPara="1" wrap="square" lIns="18275" tIns="91425" rIns="0" bIns="45700" anchor="ctr" anchorCtr="0">
            <a:spAutoFit/>
          </a:bodyPr>
          <a:lstStyle>
            <a:lvl1pPr marL="609585" lvl="0" indent="-52492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  <a:defRPr>
                <a:solidFill>
                  <a:schemeClr val="dk1"/>
                </a:solidFill>
              </a:defRPr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>
                <a:solidFill>
                  <a:schemeClr val="dk1"/>
                </a:solidFill>
              </a:defRPr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>
                <a:solidFill>
                  <a:schemeClr val="dk1"/>
                </a:solidFill>
              </a:defRPr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24562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774880"/>
            <a:ext cx="7998400" cy="538574"/>
          </a:xfrm>
          <a:prstGeom prst="rect">
            <a:avLst/>
          </a:prstGeom>
        </p:spPr>
        <p:txBody>
          <a:bodyPr spcFirstLastPara="1" wrap="square" lIns="18275" tIns="91425" rIns="0" bIns="45700" anchor="ctr" anchorCtr="0">
            <a:sp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48450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45700" tIns="0" rIns="0" bIns="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598590"/>
          </a:xfrm>
          <a:prstGeom prst="rect">
            <a:avLst/>
          </a:prstGeom>
        </p:spPr>
        <p:txBody>
          <a:bodyPr spcFirstLastPara="1" wrap="square" lIns="18275" tIns="91425" rIns="0" bIns="45700" anchor="t" anchorCtr="0">
            <a:spAutoFit/>
          </a:bodyPr>
          <a:lstStyle>
            <a:lvl1pPr marL="609585" lvl="0" indent="-524920" algn="ctr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1pPr>
            <a:lvl2pPr marL="1219170" lvl="1" indent="-491054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marL="1828754" lvl="2" indent="-491054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marL="2438339" lvl="3" indent="-491054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3047924" lvl="4" indent="-491054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3657509" lvl="5" indent="-491054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4267093" lvl="6" indent="-491054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4876678" lvl="7" indent="-491054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5486263" lvl="8" indent="-491054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1781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E268-6544-4745-AA58-F6E91964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9F29C-9630-2041-8D6A-E036AA0E8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D0EDD-15B8-A849-B1AB-105CF863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FA1BE-2CDB-8840-8E6A-E60E25CD5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4ABA9-B57A-C14F-A288-884A5DDA1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25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1791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997967" y="182867"/>
            <a:ext cx="11194000" cy="9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F3F3F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468200" y="1349667"/>
            <a:ext cx="11408400" cy="570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569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58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496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t" anchorCtr="0">
            <a:sp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>
                <a:srgbClr val="888888"/>
              </a:buClr>
              <a:buSzPts val="1700"/>
              <a:buNone/>
              <a:defRPr sz="2267">
                <a:solidFill>
                  <a:srgbClr val="888888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733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6400" tIns="33175" rIns="66400" bIns="331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334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9623-EBE0-D646-860E-A9FE4C91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DA5E2-851A-984E-BB7D-23C3500603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86FEF-7C27-6740-AA57-7BDB98877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E2B8B-B882-D74C-A52E-BF348C66E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1C1E7-9602-3446-A8BD-958C76366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52D443-093F-0C49-82AE-C4E24AF20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5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2351A-6909-E743-9A1A-11B441D1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FE205E-8F66-5B45-B0C7-0A4D1398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22DC9C-09C2-BA4F-9BE2-9ECA68D54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F0DEAE-0509-3C4B-973B-C2978F6287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3E8F82-5280-FE40-9BB7-89CA05BBD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6D834-8276-BF4F-AA08-2086C8FB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B4B69-D0CD-6E44-9E0C-1A3828E40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CFD8C-AA62-8D46-A48B-14764326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7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2BF24-9F7A-9545-A220-C87202AF1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DBB8C-6822-6C4B-8B2A-C7B9C8E8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F11EF-23C3-9749-A4A0-EAFB60037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D875D-3E6C-5D47-B1E1-6B20A7070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2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A29B3-B188-BD42-8E8B-34F282C9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27A9E-5C20-FB4E-BA15-B6EC7F55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A571-7517-0049-8BC6-9A179211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7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C697F-2EB7-1748-A50E-2955E4B00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071B8-950B-074E-B8B2-B77C3AA5C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79C4F4-451A-3445-8543-5F8D184C3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FD3465-D6A9-FE46-ABDA-BC677302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5CE95-5968-2848-91E9-5957E98A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B9CE3-9279-154A-904A-B1AA72C2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495B-2788-AD4B-B7B4-8AEF9E9B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34EA8-B246-224C-B472-92D4FB68FC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AD730-7E1A-8046-B7B4-2D5A45F3F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CAA04-411B-ED43-A173-CBC2BBF27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F8AB2-9D56-EA4F-A1FB-FB02E94B7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310CE-1DD7-3245-85A5-B1E518B8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134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5.png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image" Target="../media/image13.png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D8C131-6D96-DD46-934D-E948D655C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C8D6B-699A-9842-A254-EAA3BE9D8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E57CE-2B62-CE45-88B8-E816F7929B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8A253-3395-A143-966B-B306430383AC}" type="datetimeFigureOut">
              <a:rPr lang="en-US" smtClean="0"/>
              <a:t>6/8/23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565C3-D84E-0D42-BA5B-1D659F1AD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EF5D-B9CB-E74E-8379-2ECB416E5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28D08-5236-C24B-9669-2F3380E1C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7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41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4546A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44546A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2880" y="304800"/>
            <a:ext cx="11887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82867" y="1280160"/>
            <a:ext cx="11887200" cy="59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75" tIns="91425" rIns="0" bIns="45700" anchor="t" anchorCtr="0">
            <a:spAutoFit/>
          </a:bodyPr>
          <a:lstStyle>
            <a:lvl1pPr marL="457200" lvl="0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600"/>
              <a:buFont typeface="Roboto"/>
              <a:buChar char="●"/>
              <a:defRPr sz="2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○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■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●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○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■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●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○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Font typeface="Roboto"/>
              <a:buChar char="■"/>
              <a:defRPr sz="22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5">
            <a:alphaModFix/>
          </a:blip>
          <a:srcRect t="2839" b="2839"/>
          <a:stretch/>
        </p:blipFill>
        <p:spPr>
          <a:xfrm>
            <a:off x="-6133" y="6359927"/>
            <a:ext cx="8322065" cy="4876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1"/>
          <p:cNvGrpSpPr/>
          <p:nvPr/>
        </p:nvGrpSpPr>
        <p:grpSpPr>
          <a:xfrm>
            <a:off x="9121044" y="6390394"/>
            <a:ext cx="2375531" cy="426732"/>
            <a:chOff x="6518575" y="4640913"/>
            <a:chExt cx="2549218" cy="457213"/>
          </a:xfrm>
        </p:grpSpPr>
        <p:pic>
          <p:nvPicPr>
            <p:cNvPr id="11" name="Google Shape;11;p1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6518575" y="4640925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7020225" y="4640913"/>
              <a:ext cx="2047568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7877009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ts/2021CodingCam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cats/2022SpringCodingCam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11" Type="http://schemas.openxmlformats.org/officeDocument/2006/relationships/image" Target="../media/image2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scb-ncats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mnAne6Pk0AkqnJsj9ha9h4zJhxn75hBDpUdwBckDuk/edit#heading=h.ih4rfig3hmt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ndrew.patt@nih.gov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rkLYqeHoaQOKKI2xL_QBl9D3-ak1gPwUR_wfl0W9M24/edi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yWYjuiUGPFfqD9d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633tjYx-nPXI-CtK3Qbv69pfxLcdbau7N3FiJ5s66c4/edit#heading=h.1nij4a35parz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466" y="1449006"/>
            <a:ext cx="11667067" cy="171423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  <a:ea typeface="Arial" charset="0"/>
                <a:cs typeface="Arial" charset="0"/>
              </a:rPr>
              <a:t>2023 NCATS Summer Coding Camp</a:t>
            </a:r>
            <a:endParaRPr lang="en-US" sz="2700" dirty="0">
              <a:solidFill>
                <a:srgbClr val="642F6C"/>
              </a:solidFill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62249EBE-B116-A542-9D82-77889A72D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0443" y="3813594"/>
            <a:ext cx="911418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entury Gothic" panose="020B0502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dirty="0"/>
              <a:t>Andy </a:t>
            </a:r>
            <a:r>
              <a:rPr lang="en-US" dirty="0" err="1"/>
              <a:t>Patt</a:t>
            </a:r>
            <a:r>
              <a:rPr lang="en-US" dirty="0"/>
              <a:t>, Tim </a:t>
            </a:r>
            <a:r>
              <a:rPr lang="en-US" dirty="0" err="1"/>
              <a:t>Sheils</a:t>
            </a:r>
            <a:r>
              <a:rPr lang="en-US" dirty="0"/>
              <a:t>, Kyle Spencer, Mark Williams, </a:t>
            </a:r>
            <a:r>
              <a:rPr lang="en-US" dirty="0" err="1"/>
              <a:t>Ewy</a:t>
            </a:r>
            <a:r>
              <a:rPr lang="en-US" dirty="0"/>
              <a:t> </a:t>
            </a:r>
            <a:r>
              <a:rPr lang="en-US" dirty="0" err="1"/>
              <a:t>Mathé</a:t>
            </a:r>
            <a:r>
              <a:rPr lang="en-US" dirty="0"/>
              <a:t>, Arjun </a:t>
            </a:r>
            <a:r>
              <a:rPr lang="en-US" dirty="0" err="1"/>
              <a:t>Yadaw</a:t>
            </a:r>
            <a:r>
              <a:rPr lang="en-US" dirty="0"/>
              <a:t>, </a:t>
            </a:r>
            <a:r>
              <a:rPr lang="en-US" dirty="0" err="1"/>
              <a:t>Lihui</a:t>
            </a:r>
            <a:r>
              <a:rPr lang="en-US" dirty="0"/>
              <a:t> Hu</a:t>
            </a:r>
          </a:p>
        </p:txBody>
      </p:sp>
    </p:spTree>
    <p:extLst>
      <p:ext uri="{BB962C8B-B14F-4D97-AF65-F5344CB8AC3E}">
        <p14:creationId xmlns:p14="http://schemas.microsoft.com/office/powerpoint/2010/main" val="32219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FEDB17-4CA4-2143-8601-B6A1549C69E7}"/>
              </a:ext>
            </a:extLst>
          </p:cNvPr>
          <p:cNvSpPr/>
          <p:nvPr/>
        </p:nvSpPr>
        <p:spPr>
          <a:xfrm>
            <a:off x="384827" y="936414"/>
            <a:ext cx="106744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Formal time, set aside, to meet as a larger group.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This is a chance to share progress, and get feedback from the wider group.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If there is a particular skill or resources that multiple campers are looking to expand upon, we can use this time to also lecture on that skill (TAs needs at least 2 days heads up and this will depend on ask)</a:t>
            </a:r>
          </a:p>
          <a:p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Remember to ask questions and share what you’re doing!  Chances are, someone is asking themselves the same thing so we can all learn from each other!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E18B346-2B30-7A4C-84B4-523FF639C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Weekly Meetings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538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76C21C-C24F-AD4B-BA78-74E1D7F3C077}"/>
              </a:ext>
            </a:extLst>
          </p:cNvPr>
          <p:cNvSpPr/>
          <p:nvPr/>
        </p:nvSpPr>
        <p:spPr>
          <a:xfrm>
            <a:off x="384827" y="1132116"/>
            <a:ext cx="607775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Work with your TA to set weekly goals and deadlines so that you can progress throughout the camp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Setting up your coding environment and getting code to work takes time, be patient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Dedicate appropriate time to this camp, this camp is largely self-driven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entury Gothic" panose="020B0502020202020204" pitchFamily="34" charset="0"/>
              </a:rPr>
              <a:t>Questions? There’s always Slack, your TAs, or contact Andy directly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C02116-A973-A845-A5DC-E435FA5A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Final Thoughts</a:t>
            </a:r>
            <a:br>
              <a:rPr lang="en-US" sz="3600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2050" name="Picture 2" descr="Good Code">
            <a:extLst>
              <a:ext uri="{FF2B5EF4-FFF2-40B4-BE49-F238E27FC236}">
                <a16:creationId xmlns:a16="http://schemas.microsoft.com/office/drawing/2014/main" id="{5BA8940B-93CA-B348-ADCF-C46DE185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695" y="237741"/>
            <a:ext cx="3702867" cy="565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89EE7-5C67-9242-B144-73AAA54D8A27}"/>
              </a:ext>
            </a:extLst>
          </p:cNvPr>
          <p:cNvSpPr txBox="1"/>
          <p:nvPr/>
        </p:nvSpPr>
        <p:spPr>
          <a:xfrm>
            <a:off x="10981306" y="552484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XKCD</a:t>
            </a:r>
          </a:p>
        </p:txBody>
      </p:sp>
    </p:spTree>
    <p:extLst>
      <p:ext uri="{BB962C8B-B14F-4D97-AF65-F5344CB8AC3E}">
        <p14:creationId xmlns:p14="http://schemas.microsoft.com/office/powerpoint/2010/main" val="99214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What is Git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8A472D-42BF-C947-AB77-3176B670D5F4}"/>
              </a:ext>
            </a:extLst>
          </p:cNvPr>
          <p:cNvSpPr txBox="1"/>
          <p:nvPr/>
        </p:nvSpPr>
        <p:spPr>
          <a:xfrm>
            <a:off x="384827" y="875918"/>
            <a:ext cx="1149243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Free, open-source version control system (like CVS, Subversion,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Automatically tracks changes between versions</a:t>
            </a:r>
          </a:p>
          <a:p>
            <a:pPr marL="1257300" lvl="2" indent="-342900">
              <a:buFont typeface="Wingdings" pitchFamily="2" charset="2"/>
              <a:buChar char="à"/>
            </a:pPr>
            <a:r>
              <a:rPr lang="en-US" sz="2200" dirty="0">
                <a:sym typeface="Wingdings" pitchFamily="2" charset="2"/>
              </a:rPr>
              <a:t>No need for different names (e.g. File_v1, File_v2, …, </a:t>
            </a:r>
            <a:r>
              <a:rPr lang="en-US" sz="2200" dirty="0" err="1">
                <a:sym typeface="Wingdings" pitchFamily="2" charset="2"/>
              </a:rPr>
              <a:t>File_Final</a:t>
            </a:r>
            <a:r>
              <a:rPr lang="en-US" sz="2200" dirty="0">
                <a:sym typeface="Wingdings" pitchFamily="2" charset="2"/>
              </a:rPr>
              <a:t>, </a:t>
            </a:r>
            <a:r>
              <a:rPr lang="en-US" sz="2200" dirty="0" err="1">
                <a:sym typeface="Wingdings" pitchFamily="2" charset="2"/>
              </a:rPr>
              <a:t>File_FinalFinal</a:t>
            </a:r>
            <a:r>
              <a:rPr lang="en-US" sz="2200" dirty="0">
                <a:sym typeface="Wingdings" pitchFamily="2" charset="2"/>
              </a:rPr>
              <a:t>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Very useful for team coding (if you’re ambitious, you can also use this to write papers)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Requires you to give a brief description of what changes you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u="sng" dirty="0"/>
              <a:t>Bonus 1</a:t>
            </a:r>
            <a:r>
              <a:rPr lang="en-US" sz="2200" dirty="0"/>
              <a:t>: you can readily go back to previous versions if you don’t like the changes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u="sng" dirty="0"/>
              <a:t>Bonus 2</a:t>
            </a:r>
            <a:r>
              <a:rPr lang="en-US" sz="2200" dirty="0"/>
              <a:t>: a good way to create a community!</a:t>
            </a:r>
          </a:p>
          <a:p>
            <a:r>
              <a:rPr lang="en-US" sz="2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23620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Software Based on Git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EF1A7-BC57-4E4E-9534-94ABE0FF314D}"/>
              </a:ext>
            </a:extLst>
          </p:cNvPr>
          <p:cNvSpPr txBox="1"/>
          <p:nvPr/>
        </p:nvSpPr>
        <p:spPr>
          <a:xfrm>
            <a:off x="381959" y="1092578"/>
            <a:ext cx="1045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Numerous software rely on Git: GitHub, GitLab, Bitbucket,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4C2822-F7C5-D74A-8E6A-2C9DD4ED1861}"/>
              </a:ext>
            </a:extLst>
          </p:cNvPr>
          <p:cNvSpPr txBox="1"/>
          <p:nvPr/>
        </p:nvSpPr>
        <p:spPr>
          <a:xfrm>
            <a:off x="381959" y="1745805"/>
            <a:ext cx="89050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NCATS has 398 GitHub repositories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84 are public (anyone can access)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266 are private (designated members only can access)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48 are internal (anyone within NCATS can access)</a:t>
            </a:r>
          </a:p>
          <a:p>
            <a:pPr lvl="1"/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Quick Tutorial Overview</a:t>
            </a:r>
          </a:p>
          <a:p>
            <a:pPr lvl="1"/>
            <a:r>
              <a:rPr lang="en-US" sz="2400" dirty="0">
                <a:latin typeface="Century Gothic" panose="020B0502020202020204" pitchFamily="34" charset="0"/>
              </a:rPr>
              <a:t>https://</a:t>
            </a:r>
            <a:r>
              <a:rPr lang="en-US" sz="2400" dirty="0" err="1">
                <a:latin typeface="Century Gothic" panose="020B0502020202020204" pitchFamily="34" charset="0"/>
              </a:rPr>
              <a:t>www.youtube.com</a:t>
            </a:r>
            <a:r>
              <a:rPr lang="en-US" sz="2400" dirty="0">
                <a:latin typeface="Century Gothic" panose="020B0502020202020204" pitchFamily="34" charset="0"/>
              </a:rPr>
              <a:t>/</a:t>
            </a:r>
            <a:r>
              <a:rPr lang="en-US" sz="2400" dirty="0" err="1">
                <a:latin typeface="Century Gothic" panose="020B0502020202020204" pitchFamily="34" charset="0"/>
              </a:rPr>
              <a:t>watch?v</a:t>
            </a:r>
            <a:r>
              <a:rPr lang="en-US" sz="2400" dirty="0">
                <a:latin typeface="Century Gothic" panose="020B0502020202020204" pitchFamily="34" charset="0"/>
              </a:rPr>
              <a:t>=iv8rSLsi1xo</a:t>
            </a:r>
          </a:p>
          <a:p>
            <a:pPr lvl="1"/>
            <a:endParaRPr lang="en-US" sz="2400" dirty="0">
              <a:latin typeface="Century Gothic" panose="020B0502020202020204" pitchFamily="34" charset="0"/>
            </a:endParaRPr>
          </a:p>
          <a:p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3124BF-01D4-954C-9499-5CC002601DB9}"/>
              </a:ext>
            </a:extLst>
          </p:cNvPr>
          <p:cNvSpPr txBox="1"/>
          <p:nvPr/>
        </p:nvSpPr>
        <p:spPr>
          <a:xfrm>
            <a:off x="381959" y="4655944"/>
            <a:ext cx="11211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entury Gothic" panose="020B0502020202020204" pitchFamily="34" charset="0"/>
              </a:rPr>
              <a:t>Let’s take a look at our GitHub repository for the camp</a:t>
            </a:r>
            <a:r>
              <a:rPr lang="en-US" sz="2400" dirty="0">
                <a:latin typeface="Century Gothic" panose="020B0502020202020204" pitchFamily="34" charset="0"/>
              </a:rPr>
              <a:t>:</a:t>
            </a:r>
          </a:p>
          <a:p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https://github.com/ncats/2023SpringCodingCamp</a:t>
            </a:r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dirty="0">
                <a:latin typeface="Century Gothic" panose="020B0502020202020204" pitchFamily="34" charset="0"/>
              </a:rPr>
              <a:t>* The repo is public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* All the class code will be uploaded in this repository</a:t>
            </a:r>
          </a:p>
        </p:txBody>
      </p:sp>
    </p:spTree>
    <p:extLst>
      <p:ext uri="{BB962C8B-B14F-4D97-AF65-F5344CB8AC3E}">
        <p14:creationId xmlns:p14="http://schemas.microsoft.com/office/powerpoint/2010/main" val="22878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Our camp GitHub repo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502474-95B2-CF40-A6B0-BEB128E78FD8}"/>
              </a:ext>
            </a:extLst>
          </p:cNvPr>
          <p:cNvSpPr txBox="1"/>
          <p:nvPr/>
        </p:nvSpPr>
        <p:spPr>
          <a:xfrm>
            <a:off x="381959" y="5483258"/>
            <a:ext cx="11211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* The repo is public</a:t>
            </a:r>
          </a:p>
          <a:p>
            <a:r>
              <a:rPr lang="en-US" dirty="0">
                <a:latin typeface="Century Gothic" panose="020B0502020202020204" pitchFamily="34" charset="0"/>
              </a:rPr>
              <a:t>* All the class code will be uploaded in this repository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E5666-FA36-7647-B715-C8DE8596622F}"/>
              </a:ext>
            </a:extLst>
          </p:cNvPr>
          <p:cNvSpPr txBox="1"/>
          <p:nvPr/>
        </p:nvSpPr>
        <p:spPr>
          <a:xfrm>
            <a:off x="381959" y="808950"/>
            <a:ext cx="586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  <a:hlinkClick r:id="rId3"/>
              </a:rPr>
              <a:t>https://github.com/ncats/2023SpringCodingCamp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16CF27-4362-714B-A70D-CFE351481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97"/>
          <a:stretch/>
        </p:blipFill>
        <p:spPr>
          <a:xfrm>
            <a:off x="1079500" y="1344995"/>
            <a:ext cx="10033000" cy="416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720400" y="15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467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Notebooks Hub – Tool for Interactive Data Science</a:t>
            </a:r>
            <a:endParaRPr sz="3467" kern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ADADAD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15</a:t>
            </a:fld>
            <a:endParaRPr kern="0">
              <a:solidFill>
                <a:srgbClr val="ADADAD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83" name="Google Shape;83;p16"/>
          <p:cNvGrpSpPr/>
          <p:nvPr/>
        </p:nvGrpSpPr>
        <p:grpSpPr>
          <a:xfrm>
            <a:off x="333133" y="2365103"/>
            <a:ext cx="4547600" cy="1627900"/>
            <a:chOff x="249850" y="1240427"/>
            <a:chExt cx="3410700" cy="1220925"/>
          </a:xfrm>
        </p:grpSpPr>
        <p:sp>
          <p:nvSpPr>
            <p:cNvPr id="84" name="Google Shape;84;p16"/>
            <p:cNvSpPr/>
            <p:nvPr/>
          </p:nvSpPr>
          <p:spPr>
            <a:xfrm>
              <a:off x="249850" y="1518452"/>
              <a:ext cx="34107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85" name="Google Shape;8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001" y="1724232"/>
              <a:ext cx="396351" cy="459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27225" y="1680652"/>
              <a:ext cx="548700" cy="5465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97966" y="1757148"/>
              <a:ext cx="1121132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6"/>
            <p:cNvSpPr txBox="1"/>
            <p:nvPr/>
          </p:nvSpPr>
          <p:spPr>
            <a:xfrm>
              <a:off x="1263625" y="1240427"/>
              <a:ext cx="1262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Prototype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9" name="Google Shape;89;p16"/>
          <p:cNvGrpSpPr/>
          <p:nvPr/>
        </p:nvGrpSpPr>
        <p:grpSpPr>
          <a:xfrm>
            <a:off x="10338633" y="2365107"/>
            <a:ext cx="1324800" cy="1627896"/>
            <a:chOff x="7753975" y="1240430"/>
            <a:chExt cx="993600" cy="1220922"/>
          </a:xfrm>
        </p:grpSpPr>
        <p:sp>
          <p:nvSpPr>
            <p:cNvPr id="90" name="Google Shape;90;p16"/>
            <p:cNvSpPr/>
            <p:nvPr/>
          </p:nvSpPr>
          <p:spPr>
            <a:xfrm>
              <a:off x="7753975" y="1518452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1" name="Google Shape;91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68875" y="1841487"/>
              <a:ext cx="810173" cy="29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6"/>
            <p:cNvSpPr txBox="1"/>
            <p:nvPr/>
          </p:nvSpPr>
          <p:spPr>
            <a:xfrm>
              <a:off x="7846375" y="1240430"/>
              <a:ext cx="8088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Publish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" name="Google Shape;93;p16"/>
          <p:cNvGrpSpPr/>
          <p:nvPr/>
        </p:nvGrpSpPr>
        <p:grpSpPr>
          <a:xfrm>
            <a:off x="4807200" y="4322538"/>
            <a:ext cx="1324800" cy="1619212"/>
            <a:chOff x="1167000" y="3025328"/>
            <a:chExt cx="993600" cy="1214409"/>
          </a:xfrm>
        </p:grpSpPr>
        <p:sp>
          <p:nvSpPr>
            <p:cNvPr id="94" name="Google Shape;94;p16"/>
            <p:cNvSpPr/>
            <p:nvPr/>
          </p:nvSpPr>
          <p:spPr>
            <a:xfrm>
              <a:off x="1167000" y="3296838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1246000" y="3025328"/>
              <a:ext cx="8088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Secure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96" name="Google Shape;9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40711" y="3462284"/>
              <a:ext cx="446175" cy="6293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" name="Google Shape;97;p16"/>
          <p:cNvGrpSpPr/>
          <p:nvPr/>
        </p:nvGrpSpPr>
        <p:grpSpPr>
          <a:xfrm>
            <a:off x="5583733" y="2365107"/>
            <a:ext cx="3955600" cy="1627896"/>
            <a:chOff x="4187800" y="1240430"/>
            <a:chExt cx="2966700" cy="1220922"/>
          </a:xfrm>
        </p:grpSpPr>
        <p:sp>
          <p:nvSpPr>
            <p:cNvPr id="98" name="Google Shape;98;p16"/>
            <p:cNvSpPr/>
            <p:nvPr/>
          </p:nvSpPr>
          <p:spPr>
            <a:xfrm>
              <a:off x="4187800" y="1518452"/>
              <a:ext cx="29667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99" name="Google Shape;99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79645" y="1854391"/>
              <a:ext cx="535024" cy="3303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17687" y="1761308"/>
              <a:ext cx="394337" cy="457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6"/>
            <p:cNvSpPr txBox="1"/>
            <p:nvPr/>
          </p:nvSpPr>
          <p:spPr>
            <a:xfrm>
              <a:off x="5191675" y="1240430"/>
              <a:ext cx="8088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Share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2" name="Google Shape;102;p16"/>
            <p:cNvGrpSpPr/>
            <p:nvPr/>
          </p:nvGrpSpPr>
          <p:grpSpPr>
            <a:xfrm>
              <a:off x="6148519" y="1739943"/>
              <a:ext cx="901245" cy="502907"/>
              <a:chOff x="2803225" y="1748898"/>
              <a:chExt cx="782602" cy="443402"/>
            </a:xfrm>
          </p:grpSpPr>
          <p:pic>
            <p:nvPicPr>
              <p:cNvPr id="103" name="Google Shape;103;p16"/>
              <p:cNvPicPr preferRelativeResize="0"/>
              <p:nvPr/>
            </p:nvPicPr>
            <p:blipFill rotWithShape="1">
              <a:blip r:embed="rId10">
                <a:alphaModFix/>
              </a:blip>
              <a:srcRect b="53062"/>
              <a:stretch/>
            </p:blipFill>
            <p:spPr>
              <a:xfrm>
                <a:off x="2803225" y="1748898"/>
                <a:ext cx="782602" cy="2146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6"/>
              <p:cNvPicPr preferRelativeResize="0"/>
              <p:nvPr/>
            </p:nvPicPr>
            <p:blipFill rotWithShape="1">
              <a:blip r:embed="rId11">
                <a:alphaModFix/>
              </a:blip>
              <a:srcRect t="53062"/>
              <a:stretch/>
            </p:blipFill>
            <p:spPr>
              <a:xfrm>
                <a:off x="2803225" y="1977699"/>
                <a:ext cx="782602" cy="2146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5" name="Google Shape;105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0392" y="213031"/>
            <a:ext cx="520829" cy="6462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6"/>
          <p:cNvGrpSpPr/>
          <p:nvPr/>
        </p:nvGrpSpPr>
        <p:grpSpPr>
          <a:xfrm>
            <a:off x="7795100" y="4322534"/>
            <a:ext cx="2096000" cy="1587367"/>
            <a:chOff x="6455925" y="3049225"/>
            <a:chExt cx="1572000" cy="1190525"/>
          </a:xfrm>
        </p:grpSpPr>
        <p:sp>
          <p:nvSpPr>
            <p:cNvPr id="107" name="Google Shape;107;p16"/>
            <p:cNvSpPr/>
            <p:nvPr/>
          </p:nvSpPr>
          <p:spPr>
            <a:xfrm>
              <a:off x="6455925" y="3296850"/>
              <a:ext cx="15720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6559350" y="3049225"/>
              <a:ext cx="13653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Ready To Go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9" name="Google Shape;109;p16"/>
            <p:cNvPicPr preferRelativeResize="0"/>
            <p:nvPr/>
          </p:nvPicPr>
          <p:blipFill rotWithShape="1">
            <a:blip r:embed="rId13">
              <a:alphaModFix/>
            </a:blip>
            <a:srcRect l="9822" t="60000" r="7703" b="11749"/>
            <a:stretch/>
          </p:blipFill>
          <p:spPr>
            <a:xfrm>
              <a:off x="7375796" y="3430925"/>
              <a:ext cx="548700" cy="119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6"/>
            <p:cNvPicPr preferRelativeResize="0"/>
            <p:nvPr/>
          </p:nvPicPr>
          <p:blipFill rotWithShape="1">
            <a:blip r:embed="rId14">
              <a:alphaModFix/>
            </a:blip>
            <a:srcRect l="39334" t="17088" r="37439" b="42912"/>
            <a:stretch/>
          </p:blipFill>
          <p:spPr>
            <a:xfrm>
              <a:off x="7157273" y="3393752"/>
              <a:ext cx="177208" cy="19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6"/>
            <p:cNvPicPr preferRelativeResize="0"/>
            <p:nvPr/>
          </p:nvPicPr>
          <p:blipFill rotWithShape="1">
            <a:blip r:embed="rId15">
              <a:alphaModFix/>
            </a:blip>
            <a:srcRect l="20848"/>
            <a:stretch/>
          </p:blipFill>
          <p:spPr>
            <a:xfrm>
              <a:off x="7390317" y="3655684"/>
              <a:ext cx="380360" cy="119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6"/>
            <p:cNvPicPr preferRelativeResize="0"/>
            <p:nvPr/>
          </p:nvPicPr>
          <p:blipFill rotWithShape="1">
            <a:blip r:embed="rId16">
              <a:alphaModFix/>
            </a:blip>
            <a:srcRect r="83357"/>
            <a:stretch/>
          </p:blipFill>
          <p:spPr>
            <a:xfrm>
              <a:off x="7182289" y="3623346"/>
              <a:ext cx="127171" cy="19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606850" y="3402259"/>
              <a:ext cx="177198" cy="1764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16"/>
            <p:cNvPicPr preferRelativeResize="0"/>
            <p:nvPr/>
          </p:nvPicPr>
          <p:blipFill rotWithShape="1">
            <a:blip r:embed="rId18">
              <a:alphaModFix/>
            </a:blip>
            <a:srcRect l="17254" r="12059"/>
            <a:stretch/>
          </p:blipFill>
          <p:spPr>
            <a:xfrm>
              <a:off x="6592837" y="3618495"/>
              <a:ext cx="205230" cy="19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6627063" y="3851762"/>
              <a:ext cx="136773" cy="13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7182301" y="3852954"/>
              <a:ext cx="380350" cy="204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6592820" y="4016744"/>
              <a:ext cx="205251" cy="136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16"/>
          <p:cNvGrpSpPr/>
          <p:nvPr/>
        </p:nvGrpSpPr>
        <p:grpSpPr>
          <a:xfrm>
            <a:off x="1885165" y="4322534"/>
            <a:ext cx="1682800" cy="1619217"/>
            <a:chOff x="194674" y="3013300"/>
            <a:chExt cx="1262100" cy="1214413"/>
          </a:xfrm>
        </p:grpSpPr>
        <p:sp>
          <p:nvSpPr>
            <p:cNvPr id="119" name="Google Shape;119;p16"/>
            <p:cNvSpPr/>
            <p:nvPr/>
          </p:nvSpPr>
          <p:spPr>
            <a:xfrm>
              <a:off x="342363" y="3284813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6"/>
            <p:cNvSpPr txBox="1"/>
            <p:nvPr/>
          </p:nvSpPr>
          <p:spPr>
            <a:xfrm>
              <a:off x="194674" y="3013300"/>
              <a:ext cx="12621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Reproducible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21" name="Google Shape;121;p16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521952" y="3452502"/>
              <a:ext cx="607551" cy="607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088511" y="1019567"/>
            <a:ext cx="868325" cy="86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331699" y="1290700"/>
            <a:ext cx="830932" cy="8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576134" y="1272004"/>
            <a:ext cx="868325" cy="86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674335" y="1235407"/>
            <a:ext cx="941532" cy="941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4190889" y="4097709"/>
            <a:ext cx="1324800" cy="125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1760856" y="4097709"/>
            <a:ext cx="1324800" cy="125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720400" y="15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3467" kern="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Notebooks Hub features</a:t>
            </a:r>
            <a:endParaRPr sz="3467" kern="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ADADAD"/>
                </a:solidFill>
                <a:latin typeface="Arial"/>
                <a:cs typeface="Arial"/>
                <a:sym typeface="Arial"/>
              </a:rPr>
              <a:pPr defTabSz="1219170">
                <a:buClr>
                  <a:srgbClr val="000000"/>
                </a:buClr>
              </a:pPr>
              <a:t>16</a:t>
            </a:fld>
            <a:endParaRPr kern="0">
              <a:solidFill>
                <a:srgbClr val="ADADAD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134" name="Google Shape;134;p17"/>
          <p:cNvGrpSpPr/>
          <p:nvPr/>
        </p:nvGrpSpPr>
        <p:grpSpPr>
          <a:xfrm>
            <a:off x="6117113" y="1514443"/>
            <a:ext cx="2411600" cy="1638600"/>
            <a:chOff x="2632828" y="3012100"/>
            <a:chExt cx="1808700" cy="1228950"/>
          </a:xfrm>
        </p:grpSpPr>
        <p:sp>
          <p:nvSpPr>
            <p:cNvPr id="135" name="Google Shape;135;p17"/>
            <p:cNvSpPr/>
            <p:nvPr/>
          </p:nvSpPr>
          <p:spPr>
            <a:xfrm>
              <a:off x="3027339" y="3298150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17"/>
            <p:cNvPicPr preferRelativeResize="0"/>
            <p:nvPr/>
          </p:nvPicPr>
          <p:blipFill rotWithShape="1">
            <a:blip r:embed="rId3">
              <a:alphaModFix/>
            </a:blip>
            <a:srcRect l="9577" t="21611" r="9121" b="21679"/>
            <a:stretch/>
          </p:blipFill>
          <p:spPr>
            <a:xfrm>
              <a:off x="3132326" y="3481783"/>
              <a:ext cx="783622" cy="54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17"/>
            <p:cNvSpPr txBox="1"/>
            <p:nvPr/>
          </p:nvSpPr>
          <p:spPr>
            <a:xfrm>
              <a:off x="2632828" y="3012100"/>
              <a:ext cx="180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GPUs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p17"/>
          <p:cNvGrpSpPr/>
          <p:nvPr/>
        </p:nvGrpSpPr>
        <p:grpSpPr>
          <a:xfrm>
            <a:off x="3770891" y="1528833"/>
            <a:ext cx="2164800" cy="1619200"/>
            <a:chOff x="4518950" y="3025325"/>
            <a:chExt cx="1623600" cy="1214400"/>
          </a:xfrm>
        </p:grpSpPr>
        <p:sp>
          <p:nvSpPr>
            <p:cNvPr id="139" name="Google Shape;139;p17"/>
            <p:cNvSpPr/>
            <p:nvPr/>
          </p:nvSpPr>
          <p:spPr>
            <a:xfrm>
              <a:off x="4835475" y="3296825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 txBox="1"/>
            <p:nvPr/>
          </p:nvSpPr>
          <p:spPr>
            <a:xfrm>
              <a:off x="4518950" y="3025325"/>
              <a:ext cx="16236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Runs in a browser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41" name="Google Shape;14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36775" y="3472763"/>
              <a:ext cx="591000" cy="59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7"/>
          <p:cNvGrpSpPr/>
          <p:nvPr/>
        </p:nvGrpSpPr>
        <p:grpSpPr>
          <a:xfrm>
            <a:off x="1217476" y="1522543"/>
            <a:ext cx="2411600" cy="1638600"/>
            <a:chOff x="321353" y="3013575"/>
            <a:chExt cx="1808700" cy="1228950"/>
          </a:xfrm>
        </p:grpSpPr>
        <p:pic>
          <p:nvPicPr>
            <p:cNvPr id="143" name="Google Shape;14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7113" y="3496725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84638" y="3574276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7"/>
            <p:cNvSpPr/>
            <p:nvPr/>
          </p:nvSpPr>
          <p:spPr>
            <a:xfrm>
              <a:off x="715864" y="3299625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 txBox="1"/>
            <p:nvPr/>
          </p:nvSpPr>
          <p:spPr>
            <a:xfrm>
              <a:off x="321353" y="3013575"/>
              <a:ext cx="180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Same Environment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8562943" y="1514433"/>
            <a:ext cx="2411600" cy="1638600"/>
            <a:chOff x="6009991" y="3082725"/>
            <a:chExt cx="1808700" cy="1228950"/>
          </a:xfrm>
        </p:grpSpPr>
        <p:pic>
          <p:nvPicPr>
            <p:cNvPr id="148" name="Google Shape;148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15338" y="3528838"/>
              <a:ext cx="571925" cy="62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7"/>
            <p:cNvSpPr/>
            <p:nvPr/>
          </p:nvSpPr>
          <p:spPr>
            <a:xfrm>
              <a:off x="6404501" y="3368775"/>
              <a:ext cx="993600" cy="942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 txBox="1"/>
            <p:nvPr/>
          </p:nvSpPr>
          <p:spPr>
            <a:xfrm>
              <a:off x="6009991" y="3082725"/>
              <a:ext cx="1808700" cy="1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867" kern="0">
                  <a:solidFill>
                    <a:srgbClr val="F3F3F3"/>
                  </a:solidFill>
                  <a:latin typeface="Roboto"/>
                  <a:ea typeface="Roboto"/>
                  <a:cs typeface="Roboto"/>
                  <a:sym typeface="Roboto"/>
                </a:rPr>
                <a:t>Technical Support</a:t>
              </a:r>
              <a:endParaRPr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1" name="Google Shape;15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48166" y="4164273"/>
            <a:ext cx="550223" cy="550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54523" y="4839302"/>
            <a:ext cx="342520" cy="3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49498" y="4860140"/>
            <a:ext cx="342516" cy="341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11">
            <a:alphaModFix/>
          </a:blip>
          <a:srcRect r="64648"/>
          <a:stretch/>
        </p:blipFill>
        <p:spPr>
          <a:xfrm>
            <a:off x="2255569" y="4860641"/>
            <a:ext cx="342515" cy="340147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340857" y="3735867"/>
            <a:ext cx="216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Quick Launch</a:t>
            </a:r>
            <a:endParaRPr sz="1867" kern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3454631" y="3735867"/>
            <a:ext cx="29832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Real Time Collaboration</a:t>
            </a:r>
            <a:endParaRPr sz="1867" kern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75660" y="4117359"/>
            <a:ext cx="1155301" cy="11553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6620917" y="4097709"/>
            <a:ext cx="1324800" cy="125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9106323" y="4066417"/>
            <a:ext cx="1324800" cy="125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6200924" y="3749500"/>
            <a:ext cx="216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Code Examples</a:t>
            </a:r>
            <a:endParaRPr sz="1867" kern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8686324" y="3735867"/>
            <a:ext cx="2164800" cy="2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Dashboards</a:t>
            </a:r>
            <a:endParaRPr sz="1867" kern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879737" y="4476100"/>
            <a:ext cx="437799" cy="43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260463" y="4476117"/>
            <a:ext cx="437808" cy="43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70518" y="4354518"/>
            <a:ext cx="680983" cy="680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/>
        </p:nvSpPr>
        <p:spPr>
          <a:xfrm>
            <a:off x="720400" y="154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467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Logging In</a:t>
            </a:r>
            <a:endParaRPr sz="3467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190" name="Google Shape;190;p20"/>
          <p:cNvSpPr txBox="1"/>
          <p:nvPr/>
        </p:nvSpPr>
        <p:spPr>
          <a:xfrm>
            <a:off x="876800" y="860133"/>
            <a:ext cx="9046400" cy="20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lnSpc>
                <a:spcPct val="115000"/>
              </a:lnSpc>
              <a:buClr>
                <a:srgbClr val="FFFFFF"/>
              </a:buClr>
              <a:buSzPts val="1300"/>
              <a:buFont typeface="Roboto"/>
              <a:buAutoNum type="arabicPeriod"/>
            </a:pPr>
            <a:r>
              <a:rPr lang="en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" sz="1733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https://hub.scb-ncats.io/</a:t>
            </a:r>
            <a:r>
              <a:rPr lang="en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 your browser</a:t>
            </a:r>
            <a:endParaRPr sz="17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14856">
              <a:lnSpc>
                <a:spcPct val="115000"/>
              </a:lnSpc>
              <a:buClr>
                <a:srgbClr val="FFFFFF"/>
              </a:buClr>
              <a:buSzPts val="1300"/>
              <a:buFont typeface="Roboto"/>
              <a:buAutoNum type="arabicPeriod"/>
            </a:pPr>
            <a:r>
              <a:rPr lang="en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Click Login, and use your NIH credentials to login</a:t>
            </a:r>
            <a:endParaRPr sz="17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609585" indent="-414856">
              <a:lnSpc>
                <a:spcPct val="115000"/>
              </a:lnSpc>
              <a:buClr>
                <a:srgbClr val="FFFFFF"/>
              </a:buClr>
              <a:buSzPts val="1300"/>
              <a:buFont typeface="Roboto"/>
              <a:buAutoNum type="arabicPeriod"/>
            </a:pPr>
            <a:r>
              <a:rPr lang="en" sz="1733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should be redirected to the Home screen of Notebooks Hub</a:t>
            </a:r>
            <a:endParaRPr sz="1733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00" y="2541800"/>
            <a:ext cx="5784064" cy="298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92" y="2541785"/>
            <a:ext cx="5784112" cy="298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Languages, their uses, and resources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E75E0-7DA7-F34D-B49D-9F70411088E7}"/>
              </a:ext>
            </a:extLst>
          </p:cNvPr>
          <p:cNvSpPr txBox="1"/>
          <p:nvPr/>
        </p:nvSpPr>
        <p:spPr>
          <a:xfrm>
            <a:off x="384827" y="914400"/>
            <a:ext cx="11676544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Century Gothic" panose="020B0502020202020204" pitchFamily="34" charset="0"/>
              </a:rPr>
              <a:t>Languages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R/</a:t>
            </a:r>
            <a:r>
              <a:rPr lang="en-US" dirty="0" err="1">
                <a:latin typeface="Century Gothic" panose="020B0502020202020204" pitchFamily="34" charset="0"/>
              </a:rPr>
              <a:t>Rstudio</a:t>
            </a:r>
            <a:r>
              <a:rPr lang="en-US" dirty="0">
                <a:latin typeface="Century Gothic" panose="020B0502020202020204" pitchFamily="34" charset="0"/>
              </a:rPr>
              <a:t>/</a:t>
            </a:r>
            <a:r>
              <a:rPr lang="en-US" dirty="0" err="1">
                <a:latin typeface="Century Gothic" panose="020B0502020202020204" pitchFamily="34" charset="0"/>
              </a:rPr>
              <a:t>Rshiny</a:t>
            </a:r>
            <a:r>
              <a:rPr lang="en-US" dirty="0">
                <a:latin typeface="Century Gothic" panose="020B0502020202020204" pitchFamily="34" charset="0"/>
              </a:rPr>
              <a:t> (scripting language): commonly used in Biostatistics/Bioinformatics, powerful statistics and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Python (scripting language): commonly used in machine learning and data science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Java (compiled language): commonly used to develop applications (e.g. workflows, software that can run on multiple platforms)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JavaScript (scripting language): used to develop web applications (advanced functions for drop-down menus, contact forms, etc.)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Perl (scripting language): powerful parsing language with advanced regular expression capabilities</a:t>
            </a:r>
          </a:p>
          <a:p>
            <a:r>
              <a:rPr lang="en-US" dirty="0">
                <a:latin typeface="Century Gothic" panose="020B0502020202020204" pitchFamily="34" charset="0"/>
              </a:rPr>
              <a:t>* All have a strong community where you can find snippets of code, get your questions answered, etc.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b="1" i="1" dirty="0">
                <a:latin typeface="Century Gothic" panose="020B0502020202020204" pitchFamily="34" charset="0"/>
              </a:rPr>
              <a:t>Resources?</a:t>
            </a:r>
          </a:p>
          <a:p>
            <a:r>
              <a:rPr lang="en-US" dirty="0" err="1">
                <a:latin typeface="Century Gothic" panose="020B0502020202020204" pitchFamily="34" charset="0"/>
              </a:rPr>
              <a:t>Biostars</a:t>
            </a:r>
            <a:r>
              <a:rPr lang="en-US" dirty="0">
                <a:latin typeface="Century Gothic" panose="020B0502020202020204" pitchFamily="34" charset="0"/>
              </a:rPr>
              <a:t>, </a:t>
            </a:r>
            <a:r>
              <a:rPr lang="en-US" dirty="0" err="1">
                <a:latin typeface="Century Gothic" panose="020B0502020202020204" pitchFamily="34" charset="0"/>
              </a:rPr>
              <a:t>StackOverflow</a:t>
            </a:r>
            <a:r>
              <a:rPr lang="en-US" dirty="0">
                <a:latin typeface="Century Gothic" panose="020B0502020202020204" pitchFamily="34" charset="0"/>
              </a:rPr>
              <a:t>, YouTube, and Google</a:t>
            </a: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Check out 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this link </a:t>
            </a:r>
            <a:r>
              <a:rPr lang="en-US" dirty="0">
                <a:latin typeface="Century Gothic" panose="020B0502020202020204" pitchFamily="34" charset="0"/>
              </a:rPr>
              <a:t>for more</a:t>
            </a:r>
          </a:p>
          <a:p>
            <a:endParaRPr lang="en-US" b="1" i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155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How to communicate when you’re stuck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EE75E0-7DA7-F34D-B49D-9F70411088E7}"/>
              </a:ext>
            </a:extLst>
          </p:cNvPr>
          <p:cNvSpPr txBox="1"/>
          <p:nvPr/>
        </p:nvSpPr>
        <p:spPr>
          <a:xfrm>
            <a:off x="384827" y="914400"/>
            <a:ext cx="1167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Never think a question is too stupid to ask!  Chances are, someone is asking themselves the same thing.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Include example line of code and error/warning you receive (e.g. send a snapshot photo or copy/paste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Describe your input clearly as this helps troubleshoot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Sometimes, it’s unclear what the output means, show your example line of code and all of the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Always provide the version of the software you’re 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  <a:sym typeface="Wingdings" pitchFamily="2" charset="2"/>
              </a:rPr>
              <a:t> In a nutshell, provide enough information so your TA can reproduce the error!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03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5B70C-874E-3F4E-ABE9-D9628EB3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08" y="-43623"/>
            <a:ext cx="5365047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Overview of 2023 NCATS Coding Camp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328BF5-6DEF-6744-8AC2-F4295FC5CEC3}"/>
              </a:ext>
            </a:extLst>
          </p:cNvPr>
          <p:cNvSpPr/>
          <p:nvPr/>
        </p:nvSpPr>
        <p:spPr>
          <a:xfrm>
            <a:off x="384825" y="1453013"/>
            <a:ext cx="5898407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i="1" dirty="0">
                <a:latin typeface="Century Gothic" panose="020B0502020202020204" pitchFamily="34" charset="0"/>
              </a:rPr>
              <a:t>Goal</a:t>
            </a:r>
            <a:r>
              <a:rPr lang="en-US" sz="2100" dirty="0">
                <a:latin typeface="Century Gothic" panose="020B0502020202020204" pitchFamily="34" charset="0"/>
              </a:rPr>
              <a:t>: To provide assisted learning in coding concepts in a virtual environment. Tailored to both beginner or seasoned computational experts and no previous experience is required.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31894-F960-D542-BD12-99E71C6BD2D4}"/>
              </a:ext>
            </a:extLst>
          </p:cNvPr>
          <p:cNvSpPr/>
          <p:nvPr/>
        </p:nvSpPr>
        <p:spPr>
          <a:xfrm>
            <a:off x="384825" y="3202755"/>
            <a:ext cx="104704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i="1" dirty="0">
                <a:latin typeface="Century Gothic" panose="020B0502020202020204" pitchFamily="34" charset="0"/>
              </a:rPr>
              <a:t>Outcomes</a:t>
            </a:r>
            <a:r>
              <a:rPr lang="en-US" sz="2100" dirty="0">
                <a:latin typeface="Century Gothic" panose="020B0502020202020204" pitchFamily="34" charset="0"/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Introduction to GitHub and team coding best practices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Advance knowledge and skills in a particular language or application of software/methods of participant’s choice.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Code that you could reuse in the future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Community building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2F055-F076-0643-9B0B-C2DF25675A5D}"/>
              </a:ext>
            </a:extLst>
          </p:cNvPr>
          <p:cNvSpPr txBox="1"/>
          <p:nvPr/>
        </p:nvSpPr>
        <p:spPr>
          <a:xfrm>
            <a:off x="1254033" y="5413444"/>
            <a:ext cx="821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>
                <a:latin typeface="Century Gothic" panose="020B0502020202020204" pitchFamily="34" charset="0"/>
              </a:rPr>
              <a:t>The more effort you put in, the more you’ll get out of it!</a:t>
            </a:r>
          </a:p>
        </p:txBody>
      </p:sp>
      <p:pic>
        <p:nvPicPr>
          <p:cNvPr id="2050" name="Picture 2" descr="The Camping Episode | BubbleStand Wiki | Fandom">
            <a:extLst>
              <a:ext uri="{FF2B5EF4-FFF2-40B4-BE49-F238E27FC236}">
                <a16:creationId xmlns:a16="http://schemas.microsoft.com/office/drawing/2014/main" id="{F579A2D0-6657-8DF5-AD61-59148B9CE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97" y="299072"/>
            <a:ext cx="4202885" cy="31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96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Course Organization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BB186-C029-AC44-9CE3-D0D3A504ABE5}"/>
              </a:ext>
            </a:extLst>
          </p:cNvPr>
          <p:cNvSpPr txBox="1"/>
          <p:nvPr/>
        </p:nvSpPr>
        <p:spPr>
          <a:xfrm>
            <a:off x="384827" y="797510"/>
            <a:ext cx="115620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Camp will run from 6/9 – 7/28. Group meetings are Fridays at 11 am.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There will be ~12 ‘campers’.  Ideally, we’ll have small groups of 1-2 people per TA.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All code, course descriptions, useful links, etc. will be organized in our GitHub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Testing out the new NCATS notebook hub for collaborative coding/easy setup!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Communication will largely happen via our Slack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Each camper will briefly present on their project at the end of the camp.</a:t>
            </a:r>
          </a:p>
        </p:txBody>
      </p:sp>
    </p:spTree>
    <p:extLst>
      <p:ext uri="{BB962C8B-B14F-4D97-AF65-F5344CB8AC3E}">
        <p14:creationId xmlns:p14="http://schemas.microsoft.com/office/powerpoint/2010/main" val="371819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Expectations</a:t>
            </a:r>
            <a:br>
              <a:rPr lang="en-US" sz="3600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F5A2-45C3-9B42-A107-A7481EFEAF4D}"/>
              </a:ext>
            </a:extLst>
          </p:cNvPr>
          <p:cNvSpPr txBox="1"/>
          <p:nvPr/>
        </p:nvSpPr>
        <p:spPr>
          <a:xfrm>
            <a:off x="384828" y="1028343"/>
            <a:ext cx="571117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TAs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~3 hours available per week (1 hour as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Help break up project into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Provide technical guidance/feedback on coding issues, revising timeline,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Provide links to useful resources and share amongst the wider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Help administer the GitHub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Be responsive on Slack outside of formal meeting times to help along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D574E-8AB5-B64A-8CDB-1BABD79BCF6B}"/>
              </a:ext>
            </a:extLst>
          </p:cNvPr>
          <p:cNvSpPr txBox="1"/>
          <p:nvPr/>
        </p:nvSpPr>
        <p:spPr>
          <a:xfrm>
            <a:off x="6096001" y="1028343"/>
            <a:ext cx="5711172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Campers</a:t>
            </a:r>
          </a:p>
          <a:p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~ 8 hours per week 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Come up with a project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Communicate effectively with TA and larger group to get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Ask questions, don’t stay blocked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Creating a presentation at the end of camp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Document your progress: take snapshots, include versions of software you’re using, explain input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FA9A2-B151-978A-6CE8-28DCF39D2010}"/>
              </a:ext>
            </a:extLst>
          </p:cNvPr>
          <p:cNvSpPr txBox="1"/>
          <p:nvPr/>
        </p:nvSpPr>
        <p:spPr>
          <a:xfrm>
            <a:off x="1577620" y="5534335"/>
            <a:ext cx="9976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Reach out to me at </a:t>
            </a:r>
            <a:r>
              <a:rPr lang="en-US" sz="3200" b="1" u="sng" dirty="0" err="1">
                <a:solidFill>
                  <a:srgbClr val="0070C0"/>
                </a:solidFill>
              </a:rPr>
              <a:t>a</a:t>
            </a:r>
            <a:r>
              <a:rPr lang="en-US" sz="3200" b="1" dirty="0" err="1">
                <a:hlinkClick r:id="rId3"/>
              </a:rPr>
              <a:t>ndrew.patt@nih.gov</a:t>
            </a:r>
            <a:r>
              <a:rPr lang="en-US" sz="32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1029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15B70C-874E-3F4E-ABE9-D9628EB3F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27" y="-317825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Quick points on expectations/etiquette/documents</a:t>
            </a: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31894-F960-D542-BD12-99E71C6BD2D4}"/>
              </a:ext>
            </a:extLst>
          </p:cNvPr>
          <p:cNvSpPr/>
          <p:nvPr/>
        </p:nvSpPr>
        <p:spPr>
          <a:xfrm>
            <a:off x="384827" y="1426132"/>
            <a:ext cx="1154213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i="1" dirty="0">
                <a:latin typeface="Century Gothic" panose="020B0502020202020204" pitchFamily="34" charset="0"/>
              </a:rPr>
              <a:t>Working in a virtual environment takes proactivity!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Reach out to your mentors, peers, or </a:t>
            </a:r>
            <a:r>
              <a:rPr lang="en-US" sz="2100" dirty="0" err="1">
                <a:latin typeface="Century Gothic" panose="020B0502020202020204" pitchFamily="34" charset="0"/>
              </a:rPr>
              <a:t>Ewy</a:t>
            </a:r>
            <a:r>
              <a:rPr lang="en-US" sz="2100" dirty="0">
                <a:latin typeface="Century Gothic" panose="020B0502020202020204" pitchFamily="34" charset="0"/>
              </a:rPr>
              <a:t> as you need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Do not wait for others to reach out to you if you have a question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Turn on your video when in a meeting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Use your Slack!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endParaRPr lang="en-US" sz="2100" dirty="0">
              <a:latin typeface="Century Gothic" panose="020B0502020202020204" pitchFamily="34" charset="0"/>
            </a:endParaRPr>
          </a:p>
          <a:p>
            <a:pPr lvl="4"/>
            <a:r>
              <a:rPr lang="en-US" sz="2100" b="1" i="1" dirty="0">
                <a:latin typeface="Century Gothic" panose="020B0502020202020204" pitchFamily="34" charset="0"/>
              </a:rPr>
              <a:t>Documentation/information</a:t>
            </a:r>
            <a:r>
              <a:rPr lang="en-US" sz="2100" dirty="0">
                <a:latin typeface="Century Gothic" panose="020B0502020202020204" pitchFamily="34" charset="0"/>
              </a:rPr>
              <a:t>: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A summary of all docs can be found here: </a:t>
            </a:r>
            <a:r>
              <a:rPr lang="en-US" sz="2100" dirty="0">
                <a:latin typeface="Century Gothic" panose="020B0502020202020204" pitchFamily="34" charset="0"/>
                <a:hlinkClick r:id="rId2"/>
              </a:rPr>
              <a:t>https://docs.google.com/document/d/1rkLYqeHoaQOKKI2xL_QBl9D3-ak1gPwUR_wfl0W9M24/edit</a:t>
            </a:r>
            <a:endParaRPr lang="en-US" sz="2100" dirty="0">
              <a:latin typeface="Century Gothic" panose="020B0502020202020204" pitchFamily="34" charset="0"/>
            </a:endParaRP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Check your email frequently.  Expect frequent emails from Dr. </a:t>
            </a:r>
            <a:r>
              <a:rPr lang="en-US" sz="2100" dirty="0" err="1">
                <a:latin typeface="Century Gothic" panose="020B0502020202020204" pitchFamily="34" charset="0"/>
              </a:rPr>
              <a:t>Yewon</a:t>
            </a:r>
            <a:r>
              <a:rPr lang="en-US" sz="2100" dirty="0">
                <a:latin typeface="Century Gothic" panose="020B0502020202020204" pitchFamily="34" charset="0"/>
              </a:rPr>
              <a:t> </a:t>
            </a:r>
            <a:r>
              <a:rPr lang="en-US" sz="2100" dirty="0" err="1">
                <a:latin typeface="Century Gothic" panose="020B0502020202020204" pitchFamily="34" charset="0"/>
              </a:rPr>
              <a:t>Cheon</a:t>
            </a:r>
            <a:r>
              <a:rPr lang="en-US" sz="2100" dirty="0">
                <a:latin typeface="Century Gothic" panose="020B0502020202020204" pitchFamily="34" charset="0"/>
              </a:rPr>
              <a:t> (from NIH OITE)</a:t>
            </a:r>
          </a:p>
          <a:p>
            <a:pPr marL="342900" lvl="4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Century Gothic" panose="020B0502020202020204" pitchFamily="34" charset="0"/>
              </a:rPr>
              <a:t>You will have to juggle schedules between activities from IFX, NCATS OTE, NIH OITE, and your mentors.  Prioritize V-SOAR activities over NCATS activities.</a:t>
            </a:r>
          </a:p>
        </p:txBody>
      </p:sp>
    </p:spTree>
    <p:extLst>
      <p:ext uri="{BB962C8B-B14F-4D97-AF65-F5344CB8AC3E}">
        <p14:creationId xmlns:p14="http://schemas.microsoft.com/office/powerpoint/2010/main" val="1407404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Meet your TAs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pic>
        <p:nvPicPr>
          <p:cNvPr id="1030" name="Picture 6" descr="Ewy Mathé">
            <a:extLst>
              <a:ext uri="{FF2B5EF4-FFF2-40B4-BE49-F238E27FC236}">
                <a16:creationId xmlns:a16="http://schemas.microsoft.com/office/drawing/2014/main" id="{C0D52170-25E5-BE4A-AEF6-025AF8FF0C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 bwMode="auto">
          <a:xfrm>
            <a:off x="1959293" y="911356"/>
            <a:ext cx="1385316" cy="17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A2C759-34E3-7B4B-BE1D-CABE932DEBCE}"/>
              </a:ext>
            </a:extLst>
          </p:cNvPr>
          <p:cNvSpPr txBox="1"/>
          <p:nvPr/>
        </p:nvSpPr>
        <p:spPr>
          <a:xfrm>
            <a:off x="1899713" y="2890542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Ewy</a:t>
            </a:r>
            <a:r>
              <a:rPr lang="en-US" dirty="0"/>
              <a:t> </a:t>
            </a:r>
            <a:r>
              <a:rPr lang="en-US" dirty="0" err="1"/>
              <a:t>Mathé</a:t>
            </a:r>
            <a:endParaRPr lang="en-US" dirty="0"/>
          </a:p>
          <a:p>
            <a:r>
              <a:rPr lang="en-US" dirty="0"/>
              <a:t>R/RStudio</a:t>
            </a:r>
          </a:p>
        </p:txBody>
      </p:sp>
      <p:pic>
        <p:nvPicPr>
          <p:cNvPr id="1036" name="Picture 12" descr="Kyle Spencer">
            <a:extLst>
              <a:ext uri="{FF2B5EF4-FFF2-40B4-BE49-F238E27FC236}">
                <a16:creationId xmlns:a16="http://schemas.microsoft.com/office/drawing/2014/main" id="{D750F1D0-CD86-1146-A59F-E2C47EBEE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21" y="3690829"/>
            <a:ext cx="1385316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B741A50-C9D7-A44C-B4C4-688556A8EBA3}"/>
              </a:ext>
            </a:extLst>
          </p:cNvPr>
          <p:cNvSpPr txBox="1"/>
          <p:nvPr/>
        </p:nvSpPr>
        <p:spPr>
          <a:xfrm>
            <a:off x="5047359" y="5537915"/>
            <a:ext cx="159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Lihui</a:t>
            </a:r>
            <a:r>
              <a:rPr lang="en-US" dirty="0"/>
              <a:t> Hu</a:t>
            </a:r>
          </a:p>
          <a:p>
            <a:r>
              <a:rPr lang="en-US" dirty="0"/>
              <a:t>Java/Eclipse</a:t>
            </a:r>
          </a:p>
        </p:txBody>
      </p:sp>
      <p:pic>
        <p:nvPicPr>
          <p:cNvPr id="1040" name="Picture 16" descr="Mark Willams">
            <a:extLst>
              <a:ext uri="{FF2B5EF4-FFF2-40B4-BE49-F238E27FC236}">
                <a16:creationId xmlns:a16="http://schemas.microsoft.com/office/drawing/2014/main" id="{560A88BE-8B7F-9147-9F98-322C0DA21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54" y="965344"/>
            <a:ext cx="1385316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A248D2-2A94-5A4D-B2E1-53CE3FEF2C94}"/>
              </a:ext>
            </a:extLst>
          </p:cNvPr>
          <p:cNvSpPr txBox="1"/>
          <p:nvPr/>
        </p:nvSpPr>
        <p:spPr>
          <a:xfrm>
            <a:off x="8267762" y="2890542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Williams</a:t>
            </a:r>
          </a:p>
          <a:p>
            <a:r>
              <a:rPr lang="en-US" dirty="0"/>
              <a:t>Python/Java/Perl</a:t>
            </a:r>
          </a:p>
        </p:txBody>
      </p:sp>
      <p:pic>
        <p:nvPicPr>
          <p:cNvPr id="8" name="Picture 4" descr="Andrew Patt">
            <a:extLst>
              <a:ext uri="{FF2B5EF4-FFF2-40B4-BE49-F238E27FC236}">
                <a16:creationId xmlns:a16="http://schemas.microsoft.com/office/drawing/2014/main" id="{0490E3E4-9195-084C-A5B1-46C153036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9277" y="911356"/>
            <a:ext cx="1384462" cy="17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EB57E5-9D49-6E4E-8D5C-7ED527BF58F9}"/>
              </a:ext>
            </a:extLst>
          </p:cNvPr>
          <p:cNvSpPr txBox="1"/>
          <p:nvPr/>
        </p:nvSpPr>
        <p:spPr>
          <a:xfrm>
            <a:off x="4010515" y="2890542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Andy </a:t>
            </a:r>
            <a:r>
              <a:rPr lang="en-US" dirty="0" err="1"/>
              <a:t>Patt</a:t>
            </a:r>
            <a:endParaRPr lang="en-US" dirty="0"/>
          </a:p>
          <a:p>
            <a:r>
              <a:rPr lang="en-US" dirty="0"/>
              <a:t>R/RStudio</a:t>
            </a:r>
          </a:p>
        </p:txBody>
      </p:sp>
      <p:pic>
        <p:nvPicPr>
          <p:cNvPr id="1026" name="Picture 2" descr="Staff Profile: Timothy Sheils | National Center for Advancing Translational  Sciences">
            <a:extLst>
              <a:ext uri="{FF2B5EF4-FFF2-40B4-BE49-F238E27FC236}">
                <a16:creationId xmlns:a16="http://schemas.microsoft.com/office/drawing/2014/main" id="{915C51BB-8F20-E883-597F-4360C9BD6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60" y="911356"/>
            <a:ext cx="1410494" cy="17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9560C6-0C55-AFA2-727B-D7C5677FB43F}"/>
              </a:ext>
            </a:extLst>
          </p:cNvPr>
          <p:cNvSpPr txBox="1"/>
          <p:nvPr/>
        </p:nvSpPr>
        <p:spPr>
          <a:xfrm>
            <a:off x="5911774" y="2892168"/>
            <a:ext cx="210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 </a:t>
            </a:r>
            <a:r>
              <a:rPr lang="en-US"/>
              <a:t>Sheils</a:t>
            </a: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, HTML</a:t>
            </a:r>
          </a:p>
        </p:txBody>
      </p:sp>
      <p:pic>
        <p:nvPicPr>
          <p:cNvPr id="2" name="Picture 2" descr="Lihui Hu">
            <a:extLst>
              <a:ext uri="{FF2B5EF4-FFF2-40B4-BE49-F238E27FC236}">
                <a16:creationId xmlns:a16="http://schemas.microsoft.com/office/drawing/2014/main" id="{DB260525-397E-265B-F090-FCFF6F69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34" y="3690826"/>
            <a:ext cx="1383587" cy="184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4953C-94D7-DC46-A5DF-378FC7DCE8F6}"/>
              </a:ext>
            </a:extLst>
          </p:cNvPr>
          <p:cNvSpPr txBox="1"/>
          <p:nvPr/>
        </p:nvSpPr>
        <p:spPr>
          <a:xfrm>
            <a:off x="3035921" y="5557408"/>
            <a:ext cx="159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Kyle Spencer</a:t>
            </a:r>
          </a:p>
          <a:p>
            <a:r>
              <a:rPr lang="en-US" dirty="0"/>
              <a:t>R/RStudio</a:t>
            </a:r>
          </a:p>
        </p:txBody>
      </p:sp>
      <p:pic>
        <p:nvPicPr>
          <p:cNvPr id="7" name="Picture 4" descr="Arjun Yadaw">
            <a:extLst>
              <a:ext uri="{FF2B5EF4-FFF2-40B4-BE49-F238E27FC236}">
                <a16:creationId xmlns:a16="http://schemas.microsoft.com/office/drawing/2014/main" id="{919132B9-2A46-930C-FEC2-169A92C86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579" y="3690826"/>
            <a:ext cx="1496266" cy="184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76C757-7A86-F591-1A0C-04DF509F2204}"/>
              </a:ext>
            </a:extLst>
          </p:cNvPr>
          <p:cNvSpPr txBox="1"/>
          <p:nvPr/>
        </p:nvSpPr>
        <p:spPr>
          <a:xfrm>
            <a:off x="7272579" y="5569490"/>
            <a:ext cx="159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Arjun </a:t>
            </a:r>
            <a:r>
              <a:rPr lang="en-US" dirty="0" err="1"/>
              <a:t>Yadaw</a:t>
            </a:r>
            <a:endParaRPr lang="en-US" dirty="0"/>
          </a:p>
          <a:p>
            <a:r>
              <a:rPr lang="en-US" dirty="0"/>
              <a:t>Python/SQL</a:t>
            </a:r>
          </a:p>
        </p:txBody>
      </p:sp>
    </p:spTree>
    <p:extLst>
      <p:ext uri="{BB962C8B-B14F-4D97-AF65-F5344CB8AC3E}">
        <p14:creationId xmlns:p14="http://schemas.microsoft.com/office/powerpoint/2010/main" val="428161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altLang="en-US" sz="3600" dirty="0">
                <a:latin typeface="Century Gothic" panose="020B0502020202020204" pitchFamily="34" charset="0"/>
              </a:rPr>
              <a:t>Meet your campers</a:t>
            </a:r>
            <a:br>
              <a:rPr lang="en-US" altLang="en-US" sz="3600" dirty="0">
                <a:latin typeface="Century Gothic" panose="020B0502020202020204" pitchFamily="34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4F4ADE-C6B1-B384-44B3-7DB95962A736}"/>
              </a:ext>
            </a:extLst>
          </p:cNvPr>
          <p:cNvSpPr txBox="1"/>
          <p:nvPr/>
        </p:nvSpPr>
        <p:spPr>
          <a:xfrm>
            <a:off x="689113" y="1132116"/>
            <a:ext cx="5406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VSOAR: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Iris Pang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Hanna </a:t>
            </a:r>
            <a:r>
              <a:rPr lang="en-US" sz="2400" dirty="0" err="1">
                <a:latin typeface="Century Gothic" panose="020B0502020202020204" pitchFamily="34" charset="0"/>
              </a:rPr>
              <a:t>Barsouk</a:t>
            </a:r>
            <a:endParaRPr lang="en-US" sz="24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Danyal Raza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entury Gothic" panose="020B0502020202020204" pitchFamily="34" charset="0"/>
              </a:rPr>
              <a:t>Sylvanie</a:t>
            </a:r>
            <a:r>
              <a:rPr lang="en-US" sz="2400" dirty="0">
                <a:latin typeface="Century Gothic" panose="020B0502020202020204" pitchFamily="34" charset="0"/>
              </a:rPr>
              <a:t> Johnson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  <a:p>
            <a:r>
              <a:rPr lang="en-US" sz="2400" b="1" dirty="0">
                <a:latin typeface="Century Gothic" panose="020B0502020202020204" pitchFamily="34" charset="0"/>
              </a:rPr>
              <a:t>SIP: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Gavrila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 C.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Wicaksono</a:t>
            </a:r>
            <a:endParaRPr lang="en-US" sz="2400" b="0" i="0" dirty="0">
              <a:solidFill>
                <a:srgbClr val="1F2328"/>
              </a:solidFill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entury Gothic" panose="020B0502020202020204" pitchFamily="34" charset="0"/>
              </a:rPr>
              <a:t>Godwin </a:t>
            </a:r>
            <a:r>
              <a:rPr lang="en-US" sz="2400" dirty="0" err="1">
                <a:latin typeface="Century Gothic" panose="020B0502020202020204" pitchFamily="34" charset="0"/>
              </a:rPr>
              <a:t>Aizenofe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E5D1C-0B0D-0396-639C-6EE19F3750A6}"/>
              </a:ext>
            </a:extLst>
          </p:cNvPr>
          <p:cNvSpPr txBox="1"/>
          <p:nvPr/>
        </p:nvSpPr>
        <p:spPr>
          <a:xfrm>
            <a:off x="5777947" y="1132116"/>
            <a:ext cx="54068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NCATS Fellows/Staff: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Pranav Shah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Glenn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Gomba</a:t>
            </a:r>
            <a:endParaRPr lang="en-US" sz="2400" b="0" i="0" dirty="0">
              <a:solidFill>
                <a:srgbClr val="1F2328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Abhi</a:t>
            </a:r>
            <a:r>
              <a:rPr lang="en-US" sz="2400" dirty="0">
                <a:solidFill>
                  <a:srgbClr val="1F2328"/>
                </a:solidFill>
                <a:latin typeface="Century Gothic" panose="020B0502020202020204" pitchFamily="34" charset="0"/>
              </a:rPr>
              <a:t> 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Asthana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Mayra Alvarez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Sourav Pal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Brittany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Poeleart</a:t>
            </a:r>
            <a:endParaRPr lang="en-US" sz="2400" b="0" i="0" dirty="0">
              <a:solidFill>
                <a:srgbClr val="1F2328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Temidayo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Century Gothic" panose="020B0502020202020204" pitchFamily="34" charset="0"/>
              </a:rPr>
              <a:t>Adegbenro</a:t>
            </a:r>
            <a:endParaRPr lang="en-US" sz="2400" b="0" i="0" dirty="0">
              <a:solidFill>
                <a:srgbClr val="1F2328"/>
              </a:solidFill>
              <a:effectLst/>
              <a:latin typeface="Century Gothic" panose="020B0502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9DCA4A-AF3C-1AFD-090B-883B007548E8}"/>
              </a:ext>
            </a:extLst>
          </p:cNvPr>
          <p:cNvSpPr txBox="1"/>
          <p:nvPr/>
        </p:nvSpPr>
        <p:spPr>
          <a:xfrm>
            <a:off x="861391" y="4916556"/>
            <a:ext cx="101644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Please take 5 minutes to fill this out if you haven’t already:</a:t>
            </a:r>
          </a:p>
          <a:p>
            <a:r>
              <a:rPr lang="en-US" sz="2800" b="1" dirty="0">
                <a:latin typeface="Century Gothic" panose="020B0502020202020204" pitchFamily="34" charset="0"/>
                <a:hlinkClick r:id="rId3"/>
              </a:rPr>
              <a:t>https://forms.gle/tyWYjuiUGPFfqD9dA</a:t>
            </a:r>
            <a:r>
              <a:rPr lang="en-US" sz="2800" b="1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761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First Homework</a:t>
            </a:r>
            <a:br>
              <a:rPr lang="en-US" sz="3600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F5A2-45C3-9B42-A107-A7481EFEAF4D}"/>
              </a:ext>
            </a:extLst>
          </p:cNvPr>
          <p:cNvSpPr txBox="1"/>
          <p:nvPr/>
        </p:nvSpPr>
        <p:spPr>
          <a:xfrm>
            <a:off x="384828" y="908597"/>
            <a:ext cx="1180717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Get a Slack account and send Andy your Slack ID to be added to the class Slack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Go to </a:t>
            </a:r>
            <a:r>
              <a:rPr lang="en-US" sz="1700" dirty="0" err="1">
                <a:latin typeface="Century Gothic" panose="020B0502020202020204" pitchFamily="34" charset="0"/>
              </a:rPr>
              <a:t>nihncats.slack.com</a:t>
            </a:r>
            <a:r>
              <a:rPr lang="en-US" sz="1700" dirty="0">
                <a:latin typeface="Century Gothic" panose="020B0502020202020204" pitchFamily="34" charset="0"/>
              </a:rPr>
              <a:t> and sign in with NIH credentials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If you want Slack installed on your desktop, you’ll need to submit an IT ticket (https://</a:t>
            </a:r>
            <a:r>
              <a:rPr lang="en-US" sz="1700" dirty="0" err="1">
                <a:latin typeface="Century Gothic" panose="020B0502020202020204" pitchFamily="34" charset="0"/>
              </a:rPr>
              <a:t>myitsm.nih.gov</a:t>
            </a:r>
            <a:r>
              <a:rPr lang="en-US" sz="1700" dirty="0">
                <a:latin typeface="Century Gothic" panose="020B0502020202020204" pitchFamily="34" charset="0"/>
              </a:rPr>
              <a:t>/</a:t>
            </a:r>
            <a:r>
              <a:rPr lang="en-US" sz="1700" dirty="0" err="1">
                <a:latin typeface="Century Gothic" panose="020B0502020202020204" pitchFamily="34" charset="0"/>
              </a:rPr>
              <a:t>sp</a:t>
            </a:r>
            <a:r>
              <a:rPr lang="en-US" sz="1700" dirty="0">
                <a:latin typeface="Century Gothic" panose="020B0502020202020204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Get a GitHub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Get an account (can use personal or NIH email)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Send ID to your TA or Andy so they can add you to the repo with “write” access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Select a TA and a project.  Here are some points to consider when selecting a project: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You only have 8 weeks, and it’ll fly by!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Be realistic in what you can achieve and start small (it’s easy enough to scale up)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Reach out to TAs individually to help with your selection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This is a great opportunity to work on something you’ve always wanted to but never took the time to 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Century Gothic" panose="020B0502020202020204" pitchFamily="34" charset="0"/>
              </a:rPr>
              <a:t>If you can line it up with your current work, great!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Create a subfolder under your TA’s folder with a short description of your project and a draft timeline of the weeks to come</a:t>
            </a:r>
          </a:p>
          <a:p>
            <a:pPr marL="342900" indent="-342900">
              <a:buFont typeface="+mj-lt"/>
              <a:buAutoNum type="arabicPeriod"/>
            </a:pPr>
            <a:endParaRPr lang="en-US" sz="1700" dirty="0">
              <a:latin typeface="Century Gothic" panose="020B0502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00" dirty="0">
                <a:latin typeface="Century Gothic" panose="020B0502020202020204" pitchFamily="34" charset="0"/>
              </a:rPr>
              <a:t>Be ready to talk about your project next Friday in 2-3 min (one </a:t>
            </a:r>
            <a:r>
              <a:rPr lang="en-US" sz="1700" dirty="0" err="1">
                <a:latin typeface="Century Gothic" panose="020B0502020202020204" pitchFamily="34" charset="0"/>
              </a:rPr>
              <a:t>powerpoint</a:t>
            </a:r>
            <a:r>
              <a:rPr lang="en-US" sz="1700" dirty="0">
                <a:latin typeface="Century Gothic" panose="020B0502020202020204" pitchFamily="34" charset="0"/>
              </a:rPr>
              <a:t> slide, if any)</a:t>
            </a:r>
          </a:p>
        </p:txBody>
      </p:sp>
    </p:spTree>
    <p:extLst>
      <p:ext uri="{BB962C8B-B14F-4D97-AF65-F5344CB8AC3E}">
        <p14:creationId xmlns:p14="http://schemas.microsoft.com/office/powerpoint/2010/main" val="4732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4827" y="227"/>
            <a:ext cx="11676544" cy="1131889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  <a:t>Looking ahead</a:t>
            </a:r>
            <a:br>
              <a:rPr lang="en-US" sz="3600" b="1" dirty="0">
                <a:latin typeface="Century Gothic" panose="020B0502020202020204" pitchFamily="34" charset="0"/>
                <a:ea typeface="Arial" charset="0"/>
                <a:cs typeface="Arial" charset="0"/>
              </a:rPr>
            </a:br>
            <a:endParaRPr lang="en-US" sz="3500" b="1" dirty="0">
              <a:latin typeface="Century Gothic" panose="020B0502020202020204" pitchFamily="34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8F5A2-45C3-9B42-A107-A7481EFEAF4D}"/>
              </a:ext>
            </a:extLst>
          </p:cNvPr>
          <p:cNvSpPr txBox="1"/>
          <p:nvPr/>
        </p:nvSpPr>
        <p:spPr>
          <a:xfrm>
            <a:off x="384827" y="1382286"/>
            <a:ext cx="118071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Camp Prep: </a:t>
            </a:r>
            <a:r>
              <a:rPr lang="en-US" sz="2000" dirty="0">
                <a:latin typeface="Century Gothic" panose="020B0502020202020204" pitchFamily="34" charset="0"/>
              </a:rPr>
              <a:t>Read over project ideas, </a:t>
            </a:r>
            <a:r>
              <a:rPr lang="en-US" sz="2000" dirty="0">
                <a:latin typeface="Century Gothic" panose="020B0502020202020204" pitchFamily="34" charset="0"/>
                <a:hlinkClick r:id="rId3"/>
              </a:rPr>
              <a:t>click here</a:t>
            </a:r>
            <a:endParaRPr lang="en-US" sz="2000" b="1" dirty="0">
              <a:latin typeface="Century Gothic" panose="020B0502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Week1: </a:t>
            </a:r>
            <a:r>
              <a:rPr lang="en-US" sz="2000" dirty="0">
                <a:latin typeface="Century Gothic" panose="020B0502020202020204" pitchFamily="34" charset="0"/>
              </a:rPr>
              <a:t>Introduction, finalize project selection and timeline, get set up on GitHub/Slack/Notebook Hub, first meeting with TA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Weeks 2-6</a:t>
            </a:r>
            <a:r>
              <a:rPr lang="en-US" sz="2000" dirty="0">
                <a:latin typeface="Century Gothic" panose="020B0502020202020204" pitchFamily="34" charset="0"/>
              </a:rPr>
              <a:t>: Keep working on tasks, revise timeline as appropriate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Week 7/8</a:t>
            </a:r>
            <a:r>
              <a:rPr lang="en-US" sz="2000" dirty="0">
                <a:latin typeface="Century Gothic" panose="020B0502020202020204" pitchFamily="34" charset="0"/>
              </a:rPr>
              <a:t>: Final project presentation prep and presentations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Week 4 </a:t>
            </a:r>
            <a:r>
              <a:rPr lang="en-US" sz="2000" dirty="0">
                <a:latin typeface="Century Gothic" panose="020B0502020202020204" pitchFamily="34" charset="0"/>
                <a:sym typeface="Wingdings" pitchFamily="2" charset="2"/>
              </a:rPr>
              <a:t> large group check-in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65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NCATS Color Pallet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32F6C"/>
      </a:accent1>
      <a:accent2>
        <a:srgbClr val="006378"/>
      </a:accent2>
      <a:accent3>
        <a:srgbClr val="62666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14519</TotalTime>
  <Words>2408</Words>
  <Application>Microsoft Macintosh PowerPoint</Application>
  <PresentationFormat>Widescreen</PresentationFormat>
  <Paragraphs>315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Century Gothic</vt:lpstr>
      <vt:lpstr>Roboto</vt:lpstr>
      <vt:lpstr>Wingdings</vt:lpstr>
      <vt:lpstr>Office Theme</vt:lpstr>
      <vt:lpstr>1_Office Theme</vt:lpstr>
      <vt:lpstr>Simple Dark</vt:lpstr>
      <vt:lpstr>2023 NCATS Summer Coding Camp</vt:lpstr>
      <vt:lpstr>Overview of 2023 NCATS Coding Camp</vt:lpstr>
      <vt:lpstr>Course Organization </vt:lpstr>
      <vt:lpstr>Expectations </vt:lpstr>
      <vt:lpstr>Quick points on expectations/etiquette/documents</vt:lpstr>
      <vt:lpstr>Meet your TAs </vt:lpstr>
      <vt:lpstr>Meet your campers </vt:lpstr>
      <vt:lpstr>First Homework </vt:lpstr>
      <vt:lpstr>Looking ahead </vt:lpstr>
      <vt:lpstr>Weekly Meetings </vt:lpstr>
      <vt:lpstr>Final Thoughts </vt:lpstr>
      <vt:lpstr>What is Git </vt:lpstr>
      <vt:lpstr>Software Based on Git </vt:lpstr>
      <vt:lpstr>Our camp GitHub repo </vt:lpstr>
      <vt:lpstr>PowerPoint Presentation</vt:lpstr>
      <vt:lpstr>PowerPoint Presentation</vt:lpstr>
      <vt:lpstr>PowerPoint Presentation</vt:lpstr>
      <vt:lpstr>Languages, their uses, and resources </vt:lpstr>
      <vt:lpstr>How to communicate when you’re stuck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COMETS Analytics: Supporting Meta-Analyses of Metabolomic Data</dc:title>
  <dc:creator>Mathe, Ewy (NIH/NCATS) [E]</dc:creator>
  <cp:lastModifiedBy>Patt, Andrew (NIH/NCATS) [C]</cp:lastModifiedBy>
  <cp:revision>236</cp:revision>
  <dcterms:created xsi:type="dcterms:W3CDTF">2021-06-16T15:09:23Z</dcterms:created>
  <dcterms:modified xsi:type="dcterms:W3CDTF">2023-06-09T14:31:33Z</dcterms:modified>
</cp:coreProperties>
</file>